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1"/>
  </p:notesMasterIdLst>
  <p:sldIdLst>
    <p:sldId id="256" r:id="rId3"/>
    <p:sldId id="544" r:id="rId4"/>
    <p:sldId id="560" r:id="rId5"/>
    <p:sldId id="547" r:id="rId6"/>
    <p:sldId id="537" r:id="rId7"/>
    <p:sldId id="538" r:id="rId8"/>
    <p:sldId id="539" r:id="rId9"/>
    <p:sldId id="561" r:id="rId10"/>
    <p:sldId id="600" r:id="rId11"/>
    <p:sldId id="577" r:id="rId12"/>
    <p:sldId id="548" r:id="rId13"/>
    <p:sldId id="562" r:id="rId14"/>
    <p:sldId id="601" r:id="rId15"/>
    <p:sldId id="612" r:id="rId16"/>
    <p:sldId id="496" r:id="rId17"/>
    <p:sldId id="497" r:id="rId18"/>
    <p:sldId id="498" r:id="rId19"/>
    <p:sldId id="495" r:id="rId20"/>
    <p:sldId id="566" r:id="rId21"/>
    <p:sldId id="623" r:id="rId22"/>
    <p:sldId id="624" r:id="rId23"/>
    <p:sldId id="634" r:id="rId24"/>
    <p:sldId id="627" r:id="rId25"/>
    <p:sldId id="628" r:id="rId26"/>
    <p:sldId id="629" r:id="rId27"/>
    <p:sldId id="630" r:id="rId28"/>
    <p:sldId id="631" r:id="rId29"/>
    <p:sldId id="632" r:id="rId30"/>
    <p:sldId id="570" r:id="rId31"/>
    <p:sldId id="591" r:id="rId32"/>
    <p:sldId id="569" r:id="rId33"/>
    <p:sldId id="603" r:id="rId34"/>
    <p:sldId id="596" r:id="rId35"/>
    <p:sldId id="406" r:id="rId36"/>
    <p:sldId id="407" r:id="rId37"/>
    <p:sldId id="408" r:id="rId38"/>
    <p:sldId id="409" r:id="rId39"/>
    <p:sldId id="410" r:id="rId40"/>
    <p:sldId id="411" r:id="rId41"/>
    <p:sldId id="412" r:id="rId42"/>
    <p:sldId id="604" r:id="rId43"/>
    <p:sldId id="571" r:id="rId44"/>
    <p:sldId id="593" r:id="rId45"/>
    <p:sldId id="610" r:id="rId46"/>
    <p:sldId id="611" r:id="rId47"/>
    <p:sldId id="594" r:id="rId48"/>
    <p:sldId id="572" r:id="rId49"/>
    <p:sldId id="263"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16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69750-B259-4923-9DF3-685C830ABB0B}" type="doc">
      <dgm:prSet loTypeId="urn:microsoft.com/office/officeart/2005/8/layout/venn1" loCatId="relationship" qsTypeId="urn:microsoft.com/office/officeart/2005/8/quickstyle/simple1" qsCatId="simple" csTypeId="urn:microsoft.com/office/officeart/2005/8/colors/accent1_2" csCatId="accent1" phldr="1"/>
      <dgm:spPr/>
    </dgm:pt>
    <dgm:pt modelId="{0F1E869B-9196-4D1B-9EB3-9F8C80FBAA2F}">
      <dgm:prSet phldrT="[Text]" custT="1"/>
      <dgm:spPr/>
      <dgm:t>
        <a:bodyPr/>
        <a:lstStyle/>
        <a:p>
          <a:r>
            <a:rPr lang="en-US" sz="1800" b="1" dirty="0">
              <a:latin typeface="Arial" panose="020B0604020202020204" pitchFamily="34" charset="0"/>
              <a:cs typeface="Arial" panose="020B0604020202020204" pitchFamily="34" charset="0"/>
            </a:rPr>
            <a:t>Care</a:t>
          </a:r>
        </a:p>
        <a:p>
          <a:r>
            <a:rPr lang="en-US" sz="1100" b="1" dirty="0">
              <a:latin typeface="Arial" panose="020B0604020202020204" pitchFamily="34" charset="0"/>
              <a:cs typeface="Arial" panose="020B0604020202020204" pitchFamily="34" charset="0"/>
            </a:rPr>
            <a:t>Decide and act in good faith.</a:t>
          </a:r>
        </a:p>
        <a:p>
          <a:pPr>
            <a:buFont typeface="Arial" panose="020B0604020202020204" pitchFamily="34" charset="0"/>
            <a:buChar char="•"/>
          </a:pPr>
          <a:r>
            <a:rPr lang="en-US" sz="1100" b="1" dirty="0">
              <a:latin typeface="Arial" panose="020B0604020202020204" pitchFamily="34" charset="0"/>
              <a:cs typeface="Arial" panose="020B0604020202020204" pitchFamily="34" charset="0"/>
            </a:rPr>
            <a:t>Prudent person level of care.</a:t>
          </a:r>
        </a:p>
        <a:p>
          <a:pPr>
            <a:buFont typeface="Arial" panose="020B0604020202020204" pitchFamily="34" charset="0"/>
            <a:buChar char="•"/>
          </a:pPr>
          <a:r>
            <a:rPr lang="en-US" sz="1100" b="1" dirty="0">
              <a:latin typeface="Arial" panose="020B0604020202020204" pitchFamily="34" charset="0"/>
              <a:cs typeface="Arial" panose="020B0604020202020204" pitchFamily="34" charset="0"/>
            </a:rPr>
            <a:t>Act in organization’s best interest</a:t>
          </a:r>
          <a:r>
            <a:rPr lang="en-US" sz="1000" b="1" dirty="0">
              <a:latin typeface="Arial" panose="020B0604020202020204" pitchFamily="34" charset="0"/>
              <a:cs typeface="Arial" panose="020B0604020202020204" pitchFamily="34" charset="0"/>
            </a:rPr>
            <a:t>.</a:t>
          </a:r>
          <a:endParaRPr lang="en-US" sz="1000" dirty="0"/>
        </a:p>
      </dgm:t>
    </dgm:pt>
    <dgm:pt modelId="{E98CC779-0E7F-4452-B2AE-97588432556E}" type="parTrans" cxnId="{2DE22C7D-6B4B-45BD-A1FF-9EEB1FDB2B49}">
      <dgm:prSet/>
      <dgm:spPr/>
      <dgm:t>
        <a:bodyPr/>
        <a:lstStyle/>
        <a:p>
          <a:endParaRPr lang="en-US"/>
        </a:p>
      </dgm:t>
    </dgm:pt>
    <dgm:pt modelId="{1549C034-4412-4229-B843-E62DE8B18B90}" type="sibTrans" cxnId="{2DE22C7D-6B4B-45BD-A1FF-9EEB1FDB2B49}">
      <dgm:prSet/>
      <dgm:spPr/>
      <dgm:t>
        <a:bodyPr/>
        <a:lstStyle/>
        <a:p>
          <a:endParaRPr lang="en-US"/>
        </a:p>
      </dgm:t>
    </dgm:pt>
    <dgm:pt modelId="{CD3D024B-2353-4358-8671-866B081282F0}">
      <dgm:prSet phldrT="[Text]" custT="1"/>
      <dgm:spPr/>
      <dgm:t>
        <a:bodyPr/>
        <a:lstStyle/>
        <a:p>
          <a:r>
            <a:rPr lang="en-US" sz="1800" b="1" dirty="0">
              <a:latin typeface="Arial" panose="020B0604020202020204" pitchFamily="34" charset="0"/>
              <a:cs typeface="Arial" panose="020B0604020202020204" pitchFamily="34" charset="0"/>
            </a:rPr>
            <a:t>Obedience</a:t>
          </a:r>
        </a:p>
        <a:p>
          <a:r>
            <a:rPr lang="en-US" sz="1100" b="1" dirty="0">
              <a:latin typeface="Arial" panose="020B0604020202020204" pitchFamily="34" charset="0"/>
              <a:cs typeface="Arial" panose="020B0604020202020204" pitchFamily="34" charset="0"/>
            </a:rPr>
            <a:t>Faithful to founding documents.</a:t>
          </a:r>
        </a:p>
        <a:p>
          <a:pPr>
            <a:buClr>
              <a:srgbClr val="FF0000"/>
            </a:buClr>
          </a:pPr>
          <a:r>
            <a:rPr lang="en-US" sz="1100" b="1" dirty="0">
              <a:latin typeface="Arial" panose="020B0604020202020204" pitchFamily="34" charset="0"/>
              <a:cs typeface="Arial" panose="020B0604020202020204" pitchFamily="34" charset="0"/>
            </a:rPr>
            <a:t>Obey the law.</a:t>
          </a:r>
        </a:p>
        <a:p>
          <a:pPr>
            <a:buClr>
              <a:srgbClr val="FF0000"/>
            </a:buClr>
          </a:pPr>
          <a:r>
            <a:rPr lang="en-US" sz="1100" b="1" dirty="0">
              <a:latin typeface="Arial" panose="020B0604020202020204" pitchFamily="34" charset="0"/>
              <a:cs typeface="Arial" panose="020B0604020202020204" pitchFamily="34" charset="0"/>
            </a:rPr>
            <a:t>Adhere to mission.</a:t>
          </a:r>
          <a:endParaRPr lang="en-US" sz="1400" dirty="0"/>
        </a:p>
      </dgm:t>
    </dgm:pt>
    <dgm:pt modelId="{279D2020-C23C-4B5B-BB6D-8FF4D4B76ADE}" type="parTrans" cxnId="{AE37C693-3300-45DB-945F-81AB26A068CE}">
      <dgm:prSet/>
      <dgm:spPr/>
      <dgm:t>
        <a:bodyPr/>
        <a:lstStyle/>
        <a:p>
          <a:endParaRPr lang="en-US"/>
        </a:p>
      </dgm:t>
    </dgm:pt>
    <dgm:pt modelId="{84A0EB7F-A4C1-45A7-ADA0-7BCD2AAF29A0}" type="sibTrans" cxnId="{AE37C693-3300-45DB-945F-81AB26A068CE}">
      <dgm:prSet/>
      <dgm:spPr/>
      <dgm:t>
        <a:bodyPr/>
        <a:lstStyle/>
        <a:p>
          <a:endParaRPr lang="en-US"/>
        </a:p>
      </dgm:t>
    </dgm:pt>
    <dgm:pt modelId="{D88AB24C-E790-4E67-9E73-9D26976AB8D9}">
      <dgm:prSet phldrT="[Text]" custT="1"/>
      <dgm:spPr/>
      <dgm:t>
        <a:bodyPr/>
        <a:lstStyle/>
        <a:p>
          <a:r>
            <a:rPr lang="en-US" sz="1800" b="1" dirty="0">
              <a:latin typeface="Arial" panose="020B0604020202020204" pitchFamily="34" charset="0"/>
              <a:cs typeface="Arial" panose="020B0604020202020204" pitchFamily="34" charset="0"/>
            </a:rPr>
            <a:t>Loyalty</a:t>
          </a:r>
        </a:p>
        <a:p>
          <a:r>
            <a:rPr lang="en-US" sz="1100" b="1" dirty="0">
              <a:latin typeface="Arial" panose="020B0604020202020204" pitchFamily="34" charset="0"/>
              <a:cs typeface="Arial" panose="020B0604020202020204" pitchFamily="34" charset="0"/>
            </a:rPr>
            <a:t>Act with undivided loyalty to the organization.</a:t>
          </a:r>
        </a:p>
        <a:p>
          <a:pPr>
            <a:buClr>
              <a:srgbClr val="FF0000"/>
            </a:buClr>
          </a:pPr>
          <a:r>
            <a:rPr lang="en-US" sz="1100" b="1" dirty="0">
              <a:latin typeface="Arial" panose="020B0604020202020204" pitchFamily="34" charset="0"/>
              <a:cs typeface="Arial" panose="020B0604020202020204" pitchFamily="34" charset="0"/>
            </a:rPr>
            <a:t>Avoid conflict of interest.</a:t>
          </a:r>
        </a:p>
        <a:p>
          <a:pPr>
            <a:buClr>
              <a:srgbClr val="FF0000"/>
            </a:buClr>
          </a:pPr>
          <a:r>
            <a:rPr lang="en-US" sz="1100" b="1" dirty="0">
              <a:latin typeface="Arial" panose="020B0604020202020204" pitchFamily="34" charset="0"/>
              <a:cs typeface="Arial" panose="020B0604020202020204" pitchFamily="34" charset="0"/>
            </a:rPr>
            <a:t>Avoid the perception of impropriety.</a:t>
          </a:r>
          <a:endParaRPr lang="en-US" sz="1100" dirty="0">
            <a:latin typeface="Arial" panose="020B0604020202020204" pitchFamily="34" charset="0"/>
            <a:cs typeface="Arial" panose="020B0604020202020204" pitchFamily="34" charset="0"/>
          </a:endParaRPr>
        </a:p>
      </dgm:t>
    </dgm:pt>
    <dgm:pt modelId="{FBE32507-F352-4747-B4A4-E5769321D023}" type="parTrans" cxnId="{44752670-3DFB-49ED-9172-B9EDEC3F85EE}">
      <dgm:prSet/>
      <dgm:spPr/>
      <dgm:t>
        <a:bodyPr/>
        <a:lstStyle/>
        <a:p>
          <a:endParaRPr lang="en-US"/>
        </a:p>
      </dgm:t>
    </dgm:pt>
    <dgm:pt modelId="{22AC9381-8129-4A75-9154-B1985BBEECD1}" type="sibTrans" cxnId="{44752670-3DFB-49ED-9172-B9EDEC3F85EE}">
      <dgm:prSet/>
      <dgm:spPr/>
      <dgm:t>
        <a:bodyPr/>
        <a:lstStyle/>
        <a:p>
          <a:endParaRPr lang="en-US"/>
        </a:p>
      </dgm:t>
    </dgm:pt>
    <dgm:pt modelId="{5114537A-24E0-4497-9B80-D03E1D717B80}" type="pres">
      <dgm:prSet presAssocID="{71769750-B259-4923-9DF3-685C830ABB0B}" presName="compositeShape" presStyleCnt="0">
        <dgm:presLayoutVars>
          <dgm:chMax val="7"/>
          <dgm:dir/>
          <dgm:resizeHandles val="exact"/>
        </dgm:presLayoutVars>
      </dgm:prSet>
      <dgm:spPr/>
    </dgm:pt>
    <dgm:pt modelId="{20301DAC-2C98-4C9C-951D-2A4BDFFCE1EF}" type="pres">
      <dgm:prSet presAssocID="{0F1E869B-9196-4D1B-9EB3-9F8C80FBAA2F}" presName="circ1" presStyleLbl="vennNode1" presStyleIdx="0" presStyleCnt="3"/>
      <dgm:spPr/>
    </dgm:pt>
    <dgm:pt modelId="{C62BE80E-56B8-469A-9722-AA3EF7176A78}" type="pres">
      <dgm:prSet presAssocID="{0F1E869B-9196-4D1B-9EB3-9F8C80FBAA2F}" presName="circ1Tx" presStyleLbl="revTx" presStyleIdx="0" presStyleCnt="0">
        <dgm:presLayoutVars>
          <dgm:chMax val="0"/>
          <dgm:chPref val="0"/>
          <dgm:bulletEnabled val="1"/>
        </dgm:presLayoutVars>
      </dgm:prSet>
      <dgm:spPr/>
    </dgm:pt>
    <dgm:pt modelId="{F1BBFF0C-342C-4570-93CA-91DF5454D345}" type="pres">
      <dgm:prSet presAssocID="{CD3D024B-2353-4358-8671-866B081282F0}" presName="circ2" presStyleLbl="vennNode1" presStyleIdx="1" presStyleCnt="3"/>
      <dgm:spPr/>
    </dgm:pt>
    <dgm:pt modelId="{379E5144-3AF8-4B83-A079-7F1EF7A98D86}" type="pres">
      <dgm:prSet presAssocID="{CD3D024B-2353-4358-8671-866B081282F0}" presName="circ2Tx" presStyleLbl="revTx" presStyleIdx="0" presStyleCnt="0">
        <dgm:presLayoutVars>
          <dgm:chMax val="0"/>
          <dgm:chPref val="0"/>
          <dgm:bulletEnabled val="1"/>
        </dgm:presLayoutVars>
      </dgm:prSet>
      <dgm:spPr/>
    </dgm:pt>
    <dgm:pt modelId="{27A95870-A77C-4F9B-BA00-B8E03762E9E0}" type="pres">
      <dgm:prSet presAssocID="{D88AB24C-E790-4E67-9E73-9D26976AB8D9}" presName="circ3" presStyleLbl="vennNode1" presStyleIdx="2" presStyleCnt="3"/>
      <dgm:spPr/>
    </dgm:pt>
    <dgm:pt modelId="{CAEA626A-1247-4860-B4CB-A82A5E6B4964}" type="pres">
      <dgm:prSet presAssocID="{D88AB24C-E790-4E67-9E73-9D26976AB8D9}" presName="circ3Tx" presStyleLbl="revTx" presStyleIdx="0" presStyleCnt="0">
        <dgm:presLayoutVars>
          <dgm:chMax val="0"/>
          <dgm:chPref val="0"/>
          <dgm:bulletEnabled val="1"/>
        </dgm:presLayoutVars>
      </dgm:prSet>
      <dgm:spPr/>
    </dgm:pt>
  </dgm:ptLst>
  <dgm:cxnLst>
    <dgm:cxn modelId="{D07E0618-5EAD-48FB-81DA-537FCAE3E657}" type="presOf" srcId="{71769750-B259-4923-9DF3-685C830ABB0B}" destId="{5114537A-24E0-4497-9B80-D03E1D717B80}" srcOrd="0" destOrd="0" presId="urn:microsoft.com/office/officeart/2005/8/layout/venn1"/>
    <dgm:cxn modelId="{B36CC41B-37FC-486C-A4BA-F5DA1FF6E365}" type="presOf" srcId="{CD3D024B-2353-4358-8671-866B081282F0}" destId="{F1BBFF0C-342C-4570-93CA-91DF5454D345}" srcOrd="0" destOrd="0" presId="urn:microsoft.com/office/officeart/2005/8/layout/venn1"/>
    <dgm:cxn modelId="{8DB74D3D-66B1-4354-9138-20F6750BBD89}" type="presOf" srcId="{CD3D024B-2353-4358-8671-866B081282F0}" destId="{379E5144-3AF8-4B83-A079-7F1EF7A98D86}" srcOrd="1" destOrd="0" presId="urn:microsoft.com/office/officeart/2005/8/layout/venn1"/>
    <dgm:cxn modelId="{84141C5C-5A3B-4344-8830-E06F201CAE47}" type="presOf" srcId="{D88AB24C-E790-4E67-9E73-9D26976AB8D9}" destId="{CAEA626A-1247-4860-B4CB-A82A5E6B4964}" srcOrd="1" destOrd="0" presId="urn:microsoft.com/office/officeart/2005/8/layout/venn1"/>
    <dgm:cxn modelId="{44752670-3DFB-49ED-9172-B9EDEC3F85EE}" srcId="{71769750-B259-4923-9DF3-685C830ABB0B}" destId="{D88AB24C-E790-4E67-9E73-9D26976AB8D9}" srcOrd="2" destOrd="0" parTransId="{FBE32507-F352-4747-B4A4-E5769321D023}" sibTransId="{22AC9381-8129-4A75-9154-B1985BBEECD1}"/>
    <dgm:cxn modelId="{2DE22C7D-6B4B-45BD-A1FF-9EEB1FDB2B49}" srcId="{71769750-B259-4923-9DF3-685C830ABB0B}" destId="{0F1E869B-9196-4D1B-9EB3-9F8C80FBAA2F}" srcOrd="0" destOrd="0" parTransId="{E98CC779-0E7F-4452-B2AE-97588432556E}" sibTransId="{1549C034-4412-4229-B843-E62DE8B18B90}"/>
    <dgm:cxn modelId="{AE37C693-3300-45DB-945F-81AB26A068CE}" srcId="{71769750-B259-4923-9DF3-685C830ABB0B}" destId="{CD3D024B-2353-4358-8671-866B081282F0}" srcOrd="1" destOrd="0" parTransId="{279D2020-C23C-4B5B-BB6D-8FF4D4B76ADE}" sibTransId="{84A0EB7F-A4C1-45A7-ADA0-7BCD2AAF29A0}"/>
    <dgm:cxn modelId="{5C4ABBB8-679F-4C48-86F2-2507BDD9860F}" type="presOf" srcId="{0F1E869B-9196-4D1B-9EB3-9F8C80FBAA2F}" destId="{20301DAC-2C98-4C9C-951D-2A4BDFFCE1EF}" srcOrd="0" destOrd="0" presId="urn:microsoft.com/office/officeart/2005/8/layout/venn1"/>
    <dgm:cxn modelId="{B7CF51B9-9C83-42AC-989D-7A538F236014}" type="presOf" srcId="{0F1E869B-9196-4D1B-9EB3-9F8C80FBAA2F}" destId="{C62BE80E-56B8-469A-9722-AA3EF7176A78}" srcOrd="1" destOrd="0" presId="urn:microsoft.com/office/officeart/2005/8/layout/venn1"/>
    <dgm:cxn modelId="{41CCA0F6-B125-42C6-9CA5-8F02612D42C9}" type="presOf" srcId="{D88AB24C-E790-4E67-9E73-9D26976AB8D9}" destId="{27A95870-A77C-4F9B-BA00-B8E03762E9E0}" srcOrd="0" destOrd="0" presId="urn:microsoft.com/office/officeart/2005/8/layout/venn1"/>
    <dgm:cxn modelId="{DAD30AC0-5B96-4010-A595-D3243219B5D4}" type="presParOf" srcId="{5114537A-24E0-4497-9B80-D03E1D717B80}" destId="{20301DAC-2C98-4C9C-951D-2A4BDFFCE1EF}" srcOrd="0" destOrd="0" presId="urn:microsoft.com/office/officeart/2005/8/layout/venn1"/>
    <dgm:cxn modelId="{8E3BE1FB-EEA5-4CBC-9609-29B6EC8772EC}" type="presParOf" srcId="{5114537A-24E0-4497-9B80-D03E1D717B80}" destId="{C62BE80E-56B8-469A-9722-AA3EF7176A78}" srcOrd="1" destOrd="0" presId="urn:microsoft.com/office/officeart/2005/8/layout/venn1"/>
    <dgm:cxn modelId="{B396EDC5-CA0D-4D5F-92D7-246FC481C9FA}" type="presParOf" srcId="{5114537A-24E0-4497-9B80-D03E1D717B80}" destId="{F1BBFF0C-342C-4570-93CA-91DF5454D345}" srcOrd="2" destOrd="0" presId="urn:microsoft.com/office/officeart/2005/8/layout/venn1"/>
    <dgm:cxn modelId="{94BAFF76-C22E-4CFA-9656-55476FF7B7CC}" type="presParOf" srcId="{5114537A-24E0-4497-9B80-D03E1D717B80}" destId="{379E5144-3AF8-4B83-A079-7F1EF7A98D86}" srcOrd="3" destOrd="0" presId="urn:microsoft.com/office/officeart/2005/8/layout/venn1"/>
    <dgm:cxn modelId="{3212BC03-9AED-428E-9782-4F49784EE9A3}" type="presParOf" srcId="{5114537A-24E0-4497-9B80-D03E1D717B80}" destId="{27A95870-A77C-4F9B-BA00-B8E03762E9E0}" srcOrd="4" destOrd="0" presId="urn:microsoft.com/office/officeart/2005/8/layout/venn1"/>
    <dgm:cxn modelId="{E6811725-DCF4-4FE4-B105-46BBE52D80AF}" type="presParOf" srcId="{5114537A-24E0-4497-9B80-D03E1D717B80}" destId="{CAEA626A-1247-4860-B4CB-A82A5E6B496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769750-B259-4923-9DF3-685C830ABB0B}" type="doc">
      <dgm:prSet loTypeId="urn:microsoft.com/office/officeart/2005/8/layout/venn1" loCatId="relationship" qsTypeId="urn:microsoft.com/office/officeart/2005/8/quickstyle/simple1" qsCatId="simple" csTypeId="urn:microsoft.com/office/officeart/2005/8/colors/accent1_2" csCatId="accent1" phldr="1"/>
      <dgm:spPr/>
    </dgm:pt>
    <dgm:pt modelId="{0F1E869B-9196-4D1B-9EB3-9F8C80FBAA2F}">
      <dgm:prSet phldrT="[Text]" custT="1"/>
      <dgm:spPr/>
      <dgm:t>
        <a:bodyPr/>
        <a:lstStyle/>
        <a:p>
          <a:r>
            <a:rPr lang="en-US" sz="1800" b="1" dirty="0">
              <a:latin typeface="Arial" panose="020B0604020202020204" pitchFamily="34" charset="0"/>
              <a:cs typeface="Arial" panose="020B0604020202020204" pitchFamily="34" charset="0"/>
            </a:rPr>
            <a:t>Care</a:t>
          </a:r>
        </a:p>
        <a:p>
          <a:r>
            <a:rPr lang="en-US" sz="1100" b="1" dirty="0">
              <a:latin typeface="Arial" panose="020B0604020202020204" pitchFamily="34" charset="0"/>
              <a:cs typeface="Arial" panose="020B0604020202020204" pitchFamily="34" charset="0"/>
            </a:rPr>
            <a:t>Retain competent help.</a:t>
          </a:r>
        </a:p>
        <a:p>
          <a:pPr>
            <a:buClr>
              <a:srgbClr val="FF0000"/>
            </a:buClr>
          </a:pPr>
          <a:r>
            <a:rPr lang="en-US" sz="1100" b="1" dirty="0">
              <a:latin typeface="Arial" panose="020B0604020202020204" pitchFamily="34" charset="0"/>
              <a:cs typeface="Arial" panose="020B0604020202020204" pitchFamily="34" charset="0"/>
            </a:rPr>
            <a:t>Rely on management.</a:t>
          </a:r>
        </a:p>
        <a:p>
          <a:pPr>
            <a:buClr>
              <a:srgbClr val="FF0000"/>
            </a:buClr>
          </a:pPr>
          <a:r>
            <a:rPr lang="en-US" sz="1100" b="1" dirty="0">
              <a:latin typeface="Arial" panose="020B0604020202020204" pitchFamily="34" charset="0"/>
              <a:cs typeface="Arial" panose="020B0604020202020204" pitchFamily="34" charset="0"/>
            </a:rPr>
            <a:t>Use committees.</a:t>
          </a:r>
        </a:p>
        <a:p>
          <a:pPr>
            <a:buClr>
              <a:srgbClr val="FF0000"/>
            </a:buClr>
          </a:pPr>
          <a:r>
            <a:rPr lang="en-US" sz="1100" b="1" dirty="0">
              <a:latin typeface="Arial" panose="020B0604020202020204" pitchFamily="34" charset="0"/>
              <a:cs typeface="Arial" panose="020B0604020202020204" pitchFamily="34" charset="0"/>
            </a:rPr>
            <a:t>Create a record of decision-making process.</a:t>
          </a:r>
        </a:p>
        <a:p>
          <a:pPr>
            <a:buClr>
              <a:srgbClr val="FF0000"/>
            </a:buClr>
          </a:pPr>
          <a:r>
            <a:rPr lang="en-US" sz="1100" b="1" dirty="0">
              <a:latin typeface="Arial" panose="020B0604020202020204" pitchFamily="34" charset="0"/>
              <a:cs typeface="Arial" panose="020B0604020202020204" pitchFamily="34" charset="0"/>
            </a:rPr>
            <a:t>Promote open debate and record dissent.</a:t>
          </a:r>
          <a:endParaRPr lang="en-US" sz="1100" dirty="0"/>
        </a:p>
      </dgm:t>
    </dgm:pt>
    <dgm:pt modelId="{E98CC779-0E7F-4452-B2AE-97588432556E}" type="parTrans" cxnId="{2DE22C7D-6B4B-45BD-A1FF-9EEB1FDB2B49}">
      <dgm:prSet/>
      <dgm:spPr/>
      <dgm:t>
        <a:bodyPr/>
        <a:lstStyle/>
        <a:p>
          <a:endParaRPr lang="en-US"/>
        </a:p>
      </dgm:t>
    </dgm:pt>
    <dgm:pt modelId="{1549C034-4412-4229-B843-E62DE8B18B90}" type="sibTrans" cxnId="{2DE22C7D-6B4B-45BD-A1FF-9EEB1FDB2B49}">
      <dgm:prSet/>
      <dgm:spPr/>
      <dgm:t>
        <a:bodyPr/>
        <a:lstStyle/>
        <a:p>
          <a:endParaRPr lang="en-US"/>
        </a:p>
      </dgm:t>
    </dgm:pt>
    <dgm:pt modelId="{CD3D024B-2353-4358-8671-866B081282F0}">
      <dgm:prSet phldrT="[Text]" custT="1"/>
      <dgm:spPr/>
      <dgm:t>
        <a:bodyPr/>
        <a:lstStyle/>
        <a:p>
          <a:r>
            <a:rPr lang="en-US" sz="1800" b="1" dirty="0">
              <a:latin typeface="Arial" panose="020B0604020202020204" pitchFamily="34" charset="0"/>
              <a:cs typeface="Arial" panose="020B0604020202020204" pitchFamily="34" charset="0"/>
            </a:rPr>
            <a:t>Obedience</a:t>
          </a:r>
        </a:p>
        <a:p>
          <a:r>
            <a:rPr lang="en-US" sz="1100" b="1" dirty="0">
              <a:latin typeface="Arial" panose="020B0604020202020204" pitchFamily="34" charset="0"/>
              <a:cs typeface="Arial" panose="020B0604020202020204" pitchFamily="34" charset="0"/>
            </a:rPr>
            <a:t>Review Charter and By-Laws.</a:t>
          </a:r>
        </a:p>
        <a:p>
          <a:pPr>
            <a:buClr>
              <a:srgbClr val="FF0000"/>
            </a:buClr>
          </a:pPr>
          <a:r>
            <a:rPr lang="en-US" sz="1100" b="1" dirty="0">
              <a:latin typeface="Arial" panose="020B0604020202020204" pitchFamily="34" charset="0"/>
              <a:cs typeface="Arial" panose="020B0604020202020204" pitchFamily="34" charset="0"/>
            </a:rPr>
            <a:t>Consider whether proposal is consistent with our purpose.</a:t>
          </a:r>
        </a:p>
        <a:p>
          <a:pPr>
            <a:buClr>
              <a:srgbClr val="FF0000"/>
            </a:buClr>
          </a:pPr>
          <a:r>
            <a:rPr lang="en-US" sz="1100" b="1" dirty="0">
              <a:latin typeface="Arial" panose="020B0604020202020204" pitchFamily="34" charset="0"/>
              <a:cs typeface="Arial" panose="020B0604020202020204" pitchFamily="34" charset="0"/>
            </a:rPr>
            <a:t>Annually review activities.</a:t>
          </a:r>
          <a:endParaRPr lang="en-US" sz="1400" dirty="0"/>
        </a:p>
      </dgm:t>
    </dgm:pt>
    <dgm:pt modelId="{279D2020-C23C-4B5B-BB6D-8FF4D4B76ADE}" type="parTrans" cxnId="{AE37C693-3300-45DB-945F-81AB26A068CE}">
      <dgm:prSet/>
      <dgm:spPr/>
      <dgm:t>
        <a:bodyPr/>
        <a:lstStyle/>
        <a:p>
          <a:endParaRPr lang="en-US"/>
        </a:p>
      </dgm:t>
    </dgm:pt>
    <dgm:pt modelId="{84A0EB7F-A4C1-45A7-ADA0-7BCD2AAF29A0}" type="sibTrans" cxnId="{AE37C693-3300-45DB-945F-81AB26A068CE}">
      <dgm:prSet/>
      <dgm:spPr/>
      <dgm:t>
        <a:bodyPr/>
        <a:lstStyle/>
        <a:p>
          <a:endParaRPr lang="en-US"/>
        </a:p>
      </dgm:t>
    </dgm:pt>
    <dgm:pt modelId="{D88AB24C-E790-4E67-9E73-9D26976AB8D9}">
      <dgm:prSet phldrT="[Text]" custT="1"/>
      <dgm:spPr/>
      <dgm:t>
        <a:bodyPr/>
        <a:lstStyle/>
        <a:p>
          <a:r>
            <a:rPr lang="en-US" sz="1800" b="1" dirty="0">
              <a:latin typeface="Arial" panose="020B0604020202020204" pitchFamily="34" charset="0"/>
              <a:cs typeface="Arial" panose="020B0604020202020204" pitchFamily="34" charset="0"/>
            </a:rPr>
            <a:t>Loyalty</a:t>
          </a:r>
        </a:p>
        <a:p>
          <a:r>
            <a:rPr lang="en-US" sz="1100" b="1" dirty="0">
              <a:latin typeface="Arial" panose="020B0604020202020204" pitchFamily="34" charset="0"/>
              <a:cs typeface="Arial" panose="020B0604020202020204" pitchFamily="34" charset="0"/>
            </a:rPr>
            <a:t>Ask, what’s in it for me?</a:t>
          </a:r>
        </a:p>
        <a:p>
          <a:pPr>
            <a:buClr>
              <a:srgbClr val="FF0000"/>
            </a:buClr>
          </a:pPr>
          <a:r>
            <a:rPr lang="en-US" sz="1100" b="1" dirty="0">
              <a:latin typeface="Arial" panose="020B0604020202020204" pitchFamily="34" charset="0"/>
              <a:cs typeface="Arial" panose="020B0604020202020204" pitchFamily="34" charset="0"/>
            </a:rPr>
            <a:t>Disclose potential conflicts of interest.</a:t>
          </a:r>
        </a:p>
        <a:p>
          <a:pPr>
            <a:buClr>
              <a:srgbClr val="FF0000"/>
            </a:buClr>
          </a:pPr>
          <a:r>
            <a:rPr lang="en-US" sz="1100" b="1" dirty="0">
              <a:latin typeface="Arial" panose="020B0604020202020204" pitchFamily="34" charset="0"/>
              <a:cs typeface="Arial" panose="020B0604020202020204" pitchFamily="34" charset="0"/>
            </a:rPr>
            <a:t>Abstain from votes if there could be a conflict.</a:t>
          </a:r>
        </a:p>
        <a:p>
          <a:pPr>
            <a:buClr>
              <a:srgbClr val="FF0000"/>
            </a:buClr>
          </a:pPr>
          <a:r>
            <a:rPr lang="en-US" sz="1100" b="1" dirty="0">
              <a:latin typeface="Arial" panose="020B0604020202020204" pitchFamily="34" charset="0"/>
              <a:cs typeface="Arial" panose="020B0604020202020204" pitchFamily="34" charset="0"/>
            </a:rPr>
            <a:t>Seek counsel.</a:t>
          </a:r>
          <a:endParaRPr lang="en-US" sz="1100" dirty="0">
            <a:latin typeface="Arial" panose="020B0604020202020204" pitchFamily="34" charset="0"/>
            <a:cs typeface="Arial" panose="020B0604020202020204" pitchFamily="34" charset="0"/>
          </a:endParaRPr>
        </a:p>
      </dgm:t>
    </dgm:pt>
    <dgm:pt modelId="{FBE32507-F352-4747-B4A4-E5769321D023}" type="parTrans" cxnId="{44752670-3DFB-49ED-9172-B9EDEC3F85EE}">
      <dgm:prSet/>
      <dgm:spPr/>
      <dgm:t>
        <a:bodyPr/>
        <a:lstStyle/>
        <a:p>
          <a:endParaRPr lang="en-US"/>
        </a:p>
      </dgm:t>
    </dgm:pt>
    <dgm:pt modelId="{22AC9381-8129-4A75-9154-B1985BBEECD1}" type="sibTrans" cxnId="{44752670-3DFB-49ED-9172-B9EDEC3F85EE}">
      <dgm:prSet/>
      <dgm:spPr/>
      <dgm:t>
        <a:bodyPr/>
        <a:lstStyle/>
        <a:p>
          <a:endParaRPr lang="en-US"/>
        </a:p>
      </dgm:t>
    </dgm:pt>
    <dgm:pt modelId="{5114537A-24E0-4497-9B80-D03E1D717B80}" type="pres">
      <dgm:prSet presAssocID="{71769750-B259-4923-9DF3-685C830ABB0B}" presName="compositeShape" presStyleCnt="0">
        <dgm:presLayoutVars>
          <dgm:chMax val="7"/>
          <dgm:dir/>
          <dgm:resizeHandles val="exact"/>
        </dgm:presLayoutVars>
      </dgm:prSet>
      <dgm:spPr/>
    </dgm:pt>
    <dgm:pt modelId="{20301DAC-2C98-4C9C-951D-2A4BDFFCE1EF}" type="pres">
      <dgm:prSet presAssocID="{0F1E869B-9196-4D1B-9EB3-9F8C80FBAA2F}" presName="circ1" presStyleLbl="vennNode1" presStyleIdx="0" presStyleCnt="3"/>
      <dgm:spPr/>
    </dgm:pt>
    <dgm:pt modelId="{C62BE80E-56B8-469A-9722-AA3EF7176A78}" type="pres">
      <dgm:prSet presAssocID="{0F1E869B-9196-4D1B-9EB3-9F8C80FBAA2F}" presName="circ1Tx" presStyleLbl="revTx" presStyleIdx="0" presStyleCnt="0">
        <dgm:presLayoutVars>
          <dgm:chMax val="0"/>
          <dgm:chPref val="0"/>
          <dgm:bulletEnabled val="1"/>
        </dgm:presLayoutVars>
      </dgm:prSet>
      <dgm:spPr/>
    </dgm:pt>
    <dgm:pt modelId="{F1BBFF0C-342C-4570-93CA-91DF5454D345}" type="pres">
      <dgm:prSet presAssocID="{CD3D024B-2353-4358-8671-866B081282F0}" presName="circ2" presStyleLbl="vennNode1" presStyleIdx="1" presStyleCnt="3"/>
      <dgm:spPr/>
    </dgm:pt>
    <dgm:pt modelId="{379E5144-3AF8-4B83-A079-7F1EF7A98D86}" type="pres">
      <dgm:prSet presAssocID="{CD3D024B-2353-4358-8671-866B081282F0}" presName="circ2Tx" presStyleLbl="revTx" presStyleIdx="0" presStyleCnt="0">
        <dgm:presLayoutVars>
          <dgm:chMax val="0"/>
          <dgm:chPref val="0"/>
          <dgm:bulletEnabled val="1"/>
        </dgm:presLayoutVars>
      </dgm:prSet>
      <dgm:spPr/>
    </dgm:pt>
    <dgm:pt modelId="{27A95870-A77C-4F9B-BA00-B8E03762E9E0}" type="pres">
      <dgm:prSet presAssocID="{D88AB24C-E790-4E67-9E73-9D26976AB8D9}" presName="circ3" presStyleLbl="vennNode1" presStyleIdx="2" presStyleCnt="3"/>
      <dgm:spPr/>
    </dgm:pt>
    <dgm:pt modelId="{CAEA626A-1247-4860-B4CB-A82A5E6B4964}" type="pres">
      <dgm:prSet presAssocID="{D88AB24C-E790-4E67-9E73-9D26976AB8D9}" presName="circ3Tx" presStyleLbl="revTx" presStyleIdx="0" presStyleCnt="0">
        <dgm:presLayoutVars>
          <dgm:chMax val="0"/>
          <dgm:chPref val="0"/>
          <dgm:bulletEnabled val="1"/>
        </dgm:presLayoutVars>
      </dgm:prSet>
      <dgm:spPr/>
    </dgm:pt>
  </dgm:ptLst>
  <dgm:cxnLst>
    <dgm:cxn modelId="{D07E0618-5EAD-48FB-81DA-537FCAE3E657}" type="presOf" srcId="{71769750-B259-4923-9DF3-685C830ABB0B}" destId="{5114537A-24E0-4497-9B80-D03E1D717B80}" srcOrd="0" destOrd="0" presId="urn:microsoft.com/office/officeart/2005/8/layout/venn1"/>
    <dgm:cxn modelId="{B36CC41B-37FC-486C-A4BA-F5DA1FF6E365}" type="presOf" srcId="{CD3D024B-2353-4358-8671-866B081282F0}" destId="{F1BBFF0C-342C-4570-93CA-91DF5454D345}" srcOrd="0" destOrd="0" presId="urn:microsoft.com/office/officeart/2005/8/layout/venn1"/>
    <dgm:cxn modelId="{8DB74D3D-66B1-4354-9138-20F6750BBD89}" type="presOf" srcId="{CD3D024B-2353-4358-8671-866B081282F0}" destId="{379E5144-3AF8-4B83-A079-7F1EF7A98D86}" srcOrd="1" destOrd="0" presId="urn:microsoft.com/office/officeart/2005/8/layout/venn1"/>
    <dgm:cxn modelId="{84141C5C-5A3B-4344-8830-E06F201CAE47}" type="presOf" srcId="{D88AB24C-E790-4E67-9E73-9D26976AB8D9}" destId="{CAEA626A-1247-4860-B4CB-A82A5E6B4964}" srcOrd="1" destOrd="0" presId="urn:microsoft.com/office/officeart/2005/8/layout/venn1"/>
    <dgm:cxn modelId="{44752670-3DFB-49ED-9172-B9EDEC3F85EE}" srcId="{71769750-B259-4923-9DF3-685C830ABB0B}" destId="{D88AB24C-E790-4E67-9E73-9D26976AB8D9}" srcOrd="2" destOrd="0" parTransId="{FBE32507-F352-4747-B4A4-E5769321D023}" sibTransId="{22AC9381-8129-4A75-9154-B1985BBEECD1}"/>
    <dgm:cxn modelId="{2DE22C7D-6B4B-45BD-A1FF-9EEB1FDB2B49}" srcId="{71769750-B259-4923-9DF3-685C830ABB0B}" destId="{0F1E869B-9196-4D1B-9EB3-9F8C80FBAA2F}" srcOrd="0" destOrd="0" parTransId="{E98CC779-0E7F-4452-B2AE-97588432556E}" sibTransId="{1549C034-4412-4229-B843-E62DE8B18B90}"/>
    <dgm:cxn modelId="{AE37C693-3300-45DB-945F-81AB26A068CE}" srcId="{71769750-B259-4923-9DF3-685C830ABB0B}" destId="{CD3D024B-2353-4358-8671-866B081282F0}" srcOrd="1" destOrd="0" parTransId="{279D2020-C23C-4B5B-BB6D-8FF4D4B76ADE}" sibTransId="{84A0EB7F-A4C1-45A7-ADA0-7BCD2AAF29A0}"/>
    <dgm:cxn modelId="{5C4ABBB8-679F-4C48-86F2-2507BDD9860F}" type="presOf" srcId="{0F1E869B-9196-4D1B-9EB3-9F8C80FBAA2F}" destId="{20301DAC-2C98-4C9C-951D-2A4BDFFCE1EF}" srcOrd="0" destOrd="0" presId="urn:microsoft.com/office/officeart/2005/8/layout/venn1"/>
    <dgm:cxn modelId="{B7CF51B9-9C83-42AC-989D-7A538F236014}" type="presOf" srcId="{0F1E869B-9196-4D1B-9EB3-9F8C80FBAA2F}" destId="{C62BE80E-56B8-469A-9722-AA3EF7176A78}" srcOrd="1" destOrd="0" presId="urn:microsoft.com/office/officeart/2005/8/layout/venn1"/>
    <dgm:cxn modelId="{41CCA0F6-B125-42C6-9CA5-8F02612D42C9}" type="presOf" srcId="{D88AB24C-E790-4E67-9E73-9D26976AB8D9}" destId="{27A95870-A77C-4F9B-BA00-B8E03762E9E0}" srcOrd="0" destOrd="0" presId="urn:microsoft.com/office/officeart/2005/8/layout/venn1"/>
    <dgm:cxn modelId="{DAD30AC0-5B96-4010-A595-D3243219B5D4}" type="presParOf" srcId="{5114537A-24E0-4497-9B80-D03E1D717B80}" destId="{20301DAC-2C98-4C9C-951D-2A4BDFFCE1EF}" srcOrd="0" destOrd="0" presId="urn:microsoft.com/office/officeart/2005/8/layout/venn1"/>
    <dgm:cxn modelId="{8E3BE1FB-EEA5-4CBC-9609-29B6EC8772EC}" type="presParOf" srcId="{5114537A-24E0-4497-9B80-D03E1D717B80}" destId="{C62BE80E-56B8-469A-9722-AA3EF7176A78}" srcOrd="1" destOrd="0" presId="urn:microsoft.com/office/officeart/2005/8/layout/venn1"/>
    <dgm:cxn modelId="{B396EDC5-CA0D-4D5F-92D7-246FC481C9FA}" type="presParOf" srcId="{5114537A-24E0-4497-9B80-D03E1D717B80}" destId="{F1BBFF0C-342C-4570-93CA-91DF5454D345}" srcOrd="2" destOrd="0" presId="urn:microsoft.com/office/officeart/2005/8/layout/venn1"/>
    <dgm:cxn modelId="{94BAFF76-C22E-4CFA-9656-55476FF7B7CC}" type="presParOf" srcId="{5114537A-24E0-4497-9B80-D03E1D717B80}" destId="{379E5144-3AF8-4B83-A079-7F1EF7A98D86}" srcOrd="3" destOrd="0" presId="urn:microsoft.com/office/officeart/2005/8/layout/venn1"/>
    <dgm:cxn modelId="{3212BC03-9AED-428E-9782-4F49784EE9A3}" type="presParOf" srcId="{5114537A-24E0-4497-9B80-D03E1D717B80}" destId="{27A95870-A77C-4F9B-BA00-B8E03762E9E0}" srcOrd="4" destOrd="0" presId="urn:microsoft.com/office/officeart/2005/8/layout/venn1"/>
    <dgm:cxn modelId="{E6811725-DCF4-4FE4-B105-46BBE52D80AF}" type="presParOf" srcId="{5114537A-24E0-4497-9B80-D03E1D717B80}" destId="{CAEA626A-1247-4860-B4CB-A82A5E6B496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01DAC-2C98-4C9C-951D-2A4BDFFCE1EF}">
      <dsp:nvSpPr>
        <dsp:cNvPr id="0" name=""/>
        <dsp:cNvSpPr/>
      </dsp:nvSpPr>
      <dsp:spPr>
        <a:xfrm>
          <a:off x="2803114" y="66037"/>
          <a:ext cx="3169780" cy="31697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Care</a:t>
          </a:r>
        </a:p>
        <a:p>
          <a:pPr marL="0" lvl="0" indent="0" algn="ctr" defTabSz="80010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Decide and act in good faith.</a:t>
          </a:r>
        </a:p>
        <a:p>
          <a:pPr marL="0" lvl="0" indent="0" algn="ctr" defTabSz="800100">
            <a:lnSpc>
              <a:spcPct val="90000"/>
            </a:lnSpc>
            <a:spcBef>
              <a:spcPct val="0"/>
            </a:spcBef>
            <a:spcAft>
              <a:spcPct val="35000"/>
            </a:spcAft>
            <a:buFont typeface="Arial" panose="020B0604020202020204" pitchFamily="34" charset="0"/>
            <a:buNone/>
          </a:pPr>
          <a:r>
            <a:rPr lang="en-US" sz="1100" b="1" kern="1200" dirty="0">
              <a:latin typeface="Arial" panose="020B0604020202020204" pitchFamily="34" charset="0"/>
              <a:cs typeface="Arial" panose="020B0604020202020204" pitchFamily="34" charset="0"/>
            </a:rPr>
            <a:t>Prudent person level of care.</a:t>
          </a:r>
        </a:p>
        <a:p>
          <a:pPr marL="0" lvl="0" indent="0" algn="ctr" defTabSz="800100">
            <a:lnSpc>
              <a:spcPct val="90000"/>
            </a:lnSpc>
            <a:spcBef>
              <a:spcPct val="0"/>
            </a:spcBef>
            <a:spcAft>
              <a:spcPct val="35000"/>
            </a:spcAft>
            <a:buFont typeface="Arial" panose="020B0604020202020204" pitchFamily="34" charset="0"/>
            <a:buNone/>
          </a:pPr>
          <a:r>
            <a:rPr lang="en-US" sz="1100" b="1" kern="1200" dirty="0">
              <a:latin typeface="Arial" panose="020B0604020202020204" pitchFamily="34" charset="0"/>
              <a:cs typeface="Arial" panose="020B0604020202020204" pitchFamily="34" charset="0"/>
            </a:rPr>
            <a:t>Act in organization’s best interest</a:t>
          </a:r>
          <a:r>
            <a:rPr lang="en-US" sz="1000" b="1" kern="1200" dirty="0">
              <a:latin typeface="Arial" panose="020B0604020202020204" pitchFamily="34" charset="0"/>
              <a:cs typeface="Arial" panose="020B0604020202020204" pitchFamily="34" charset="0"/>
            </a:rPr>
            <a:t>.</a:t>
          </a:r>
          <a:endParaRPr lang="en-US" sz="1000" kern="1200" dirty="0"/>
        </a:p>
      </dsp:txBody>
      <dsp:txXfrm>
        <a:off x="3225752" y="620748"/>
        <a:ext cx="2324505" cy="1426401"/>
      </dsp:txXfrm>
    </dsp:sp>
    <dsp:sp modelId="{F1BBFF0C-342C-4570-93CA-91DF5454D345}">
      <dsp:nvSpPr>
        <dsp:cNvPr id="0" name=""/>
        <dsp:cNvSpPr/>
      </dsp:nvSpPr>
      <dsp:spPr>
        <a:xfrm>
          <a:off x="3946877" y="2047150"/>
          <a:ext cx="3169780" cy="31697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Obedience</a:t>
          </a:r>
        </a:p>
        <a:p>
          <a:pPr marL="0" lvl="0" indent="0" algn="ctr" defTabSz="80010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Faithful to founding documents.</a:t>
          </a:r>
        </a:p>
        <a:p>
          <a:pPr marL="0" lvl="0" indent="0" algn="ctr" defTabSz="800100">
            <a:lnSpc>
              <a:spcPct val="90000"/>
            </a:lnSpc>
            <a:spcBef>
              <a:spcPct val="0"/>
            </a:spcBef>
            <a:spcAft>
              <a:spcPct val="35000"/>
            </a:spcAft>
            <a:buClr>
              <a:srgbClr val="FF0000"/>
            </a:buClr>
            <a:buNone/>
          </a:pPr>
          <a:r>
            <a:rPr lang="en-US" sz="1100" b="1" kern="1200" dirty="0">
              <a:latin typeface="Arial" panose="020B0604020202020204" pitchFamily="34" charset="0"/>
              <a:cs typeface="Arial" panose="020B0604020202020204" pitchFamily="34" charset="0"/>
            </a:rPr>
            <a:t>Obey the law.</a:t>
          </a:r>
        </a:p>
        <a:p>
          <a:pPr marL="0" lvl="0" indent="0" algn="ctr" defTabSz="800100">
            <a:lnSpc>
              <a:spcPct val="90000"/>
            </a:lnSpc>
            <a:spcBef>
              <a:spcPct val="0"/>
            </a:spcBef>
            <a:spcAft>
              <a:spcPct val="35000"/>
            </a:spcAft>
            <a:buClr>
              <a:srgbClr val="FF0000"/>
            </a:buClr>
            <a:buNone/>
          </a:pPr>
          <a:r>
            <a:rPr lang="en-US" sz="1100" b="1" kern="1200" dirty="0">
              <a:latin typeface="Arial" panose="020B0604020202020204" pitchFamily="34" charset="0"/>
              <a:cs typeface="Arial" panose="020B0604020202020204" pitchFamily="34" charset="0"/>
            </a:rPr>
            <a:t>Adhere to mission.</a:t>
          </a:r>
          <a:endParaRPr lang="en-US" sz="1400" kern="1200" dirty="0"/>
        </a:p>
      </dsp:txBody>
      <dsp:txXfrm>
        <a:off x="4916301" y="2866010"/>
        <a:ext cx="1901868" cy="1743379"/>
      </dsp:txXfrm>
    </dsp:sp>
    <dsp:sp modelId="{27A95870-A77C-4F9B-BA00-B8E03762E9E0}">
      <dsp:nvSpPr>
        <dsp:cNvPr id="0" name=""/>
        <dsp:cNvSpPr/>
      </dsp:nvSpPr>
      <dsp:spPr>
        <a:xfrm>
          <a:off x="1659352" y="2047150"/>
          <a:ext cx="3169780" cy="31697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Loyalty</a:t>
          </a:r>
        </a:p>
        <a:p>
          <a:pPr marL="0" lvl="0" indent="0" algn="ctr" defTabSz="80010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Act with undivided loyalty to the organization.</a:t>
          </a:r>
        </a:p>
        <a:p>
          <a:pPr marL="0" lvl="0" indent="0" algn="ctr" defTabSz="800100">
            <a:lnSpc>
              <a:spcPct val="90000"/>
            </a:lnSpc>
            <a:spcBef>
              <a:spcPct val="0"/>
            </a:spcBef>
            <a:spcAft>
              <a:spcPct val="35000"/>
            </a:spcAft>
            <a:buClr>
              <a:srgbClr val="FF0000"/>
            </a:buClr>
            <a:buNone/>
          </a:pPr>
          <a:r>
            <a:rPr lang="en-US" sz="1100" b="1" kern="1200" dirty="0">
              <a:latin typeface="Arial" panose="020B0604020202020204" pitchFamily="34" charset="0"/>
              <a:cs typeface="Arial" panose="020B0604020202020204" pitchFamily="34" charset="0"/>
            </a:rPr>
            <a:t>Avoid conflict of interest.</a:t>
          </a:r>
        </a:p>
        <a:p>
          <a:pPr marL="0" lvl="0" indent="0" algn="ctr" defTabSz="800100">
            <a:lnSpc>
              <a:spcPct val="90000"/>
            </a:lnSpc>
            <a:spcBef>
              <a:spcPct val="0"/>
            </a:spcBef>
            <a:spcAft>
              <a:spcPct val="35000"/>
            </a:spcAft>
            <a:buClr>
              <a:srgbClr val="FF0000"/>
            </a:buClr>
            <a:buNone/>
          </a:pPr>
          <a:r>
            <a:rPr lang="en-US" sz="1100" b="1" kern="1200" dirty="0">
              <a:latin typeface="Arial" panose="020B0604020202020204" pitchFamily="34" charset="0"/>
              <a:cs typeface="Arial" panose="020B0604020202020204" pitchFamily="34" charset="0"/>
            </a:rPr>
            <a:t>Avoid the perception of impropriety.</a:t>
          </a:r>
          <a:endParaRPr lang="en-US" sz="1100" kern="1200" dirty="0">
            <a:latin typeface="Arial" panose="020B0604020202020204" pitchFamily="34" charset="0"/>
            <a:cs typeface="Arial" panose="020B0604020202020204" pitchFamily="34" charset="0"/>
          </a:endParaRPr>
        </a:p>
      </dsp:txBody>
      <dsp:txXfrm>
        <a:off x="1957839" y="2866010"/>
        <a:ext cx="1901868" cy="1743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01DAC-2C98-4C9C-951D-2A4BDFFCE1EF}">
      <dsp:nvSpPr>
        <dsp:cNvPr id="0" name=""/>
        <dsp:cNvSpPr/>
      </dsp:nvSpPr>
      <dsp:spPr>
        <a:xfrm>
          <a:off x="2738374" y="152457"/>
          <a:ext cx="3154294" cy="31542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Care</a:t>
          </a:r>
        </a:p>
        <a:p>
          <a:pPr marL="0" lvl="0" indent="0" algn="ctr" defTabSz="80010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Retain competent help.</a:t>
          </a:r>
        </a:p>
        <a:p>
          <a:pPr marL="0" lvl="0" indent="0" algn="ctr" defTabSz="800100">
            <a:lnSpc>
              <a:spcPct val="90000"/>
            </a:lnSpc>
            <a:spcBef>
              <a:spcPct val="0"/>
            </a:spcBef>
            <a:spcAft>
              <a:spcPct val="35000"/>
            </a:spcAft>
            <a:buClr>
              <a:srgbClr val="FF0000"/>
            </a:buClr>
            <a:buNone/>
          </a:pPr>
          <a:r>
            <a:rPr lang="en-US" sz="1100" b="1" kern="1200" dirty="0">
              <a:latin typeface="Arial" panose="020B0604020202020204" pitchFamily="34" charset="0"/>
              <a:cs typeface="Arial" panose="020B0604020202020204" pitchFamily="34" charset="0"/>
            </a:rPr>
            <a:t>Rely on management.</a:t>
          </a:r>
        </a:p>
        <a:p>
          <a:pPr marL="0" lvl="0" indent="0" algn="ctr" defTabSz="800100">
            <a:lnSpc>
              <a:spcPct val="90000"/>
            </a:lnSpc>
            <a:spcBef>
              <a:spcPct val="0"/>
            </a:spcBef>
            <a:spcAft>
              <a:spcPct val="35000"/>
            </a:spcAft>
            <a:buClr>
              <a:srgbClr val="FF0000"/>
            </a:buClr>
            <a:buNone/>
          </a:pPr>
          <a:r>
            <a:rPr lang="en-US" sz="1100" b="1" kern="1200" dirty="0">
              <a:latin typeface="Arial" panose="020B0604020202020204" pitchFamily="34" charset="0"/>
              <a:cs typeface="Arial" panose="020B0604020202020204" pitchFamily="34" charset="0"/>
            </a:rPr>
            <a:t>Use committees.</a:t>
          </a:r>
        </a:p>
        <a:p>
          <a:pPr marL="0" lvl="0" indent="0" algn="ctr" defTabSz="800100">
            <a:lnSpc>
              <a:spcPct val="90000"/>
            </a:lnSpc>
            <a:spcBef>
              <a:spcPct val="0"/>
            </a:spcBef>
            <a:spcAft>
              <a:spcPct val="35000"/>
            </a:spcAft>
            <a:buClr>
              <a:srgbClr val="FF0000"/>
            </a:buClr>
            <a:buNone/>
          </a:pPr>
          <a:r>
            <a:rPr lang="en-US" sz="1100" b="1" kern="1200" dirty="0">
              <a:latin typeface="Arial" panose="020B0604020202020204" pitchFamily="34" charset="0"/>
              <a:cs typeface="Arial" panose="020B0604020202020204" pitchFamily="34" charset="0"/>
            </a:rPr>
            <a:t>Create a record of decision-making process.</a:t>
          </a:r>
        </a:p>
        <a:p>
          <a:pPr marL="0" lvl="0" indent="0" algn="ctr" defTabSz="800100">
            <a:lnSpc>
              <a:spcPct val="90000"/>
            </a:lnSpc>
            <a:spcBef>
              <a:spcPct val="0"/>
            </a:spcBef>
            <a:spcAft>
              <a:spcPct val="35000"/>
            </a:spcAft>
            <a:buClr>
              <a:srgbClr val="FF0000"/>
            </a:buClr>
            <a:buNone/>
          </a:pPr>
          <a:r>
            <a:rPr lang="en-US" sz="1100" b="1" kern="1200" dirty="0">
              <a:latin typeface="Arial" panose="020B0604020202020204" pitchFamily="34" charset="0"/>
              <a:cs typeface="Arial" panose="020B0604020202020204" pitchFamily="34" charset="0"/>
            </a:rPr>
            <a:t>Promote open debate and record dissent.</a:t>
          </a:r>
          <a:endParaRPr lang="en-US" sz="1100" kern="1200" dirty="0"/>
        </a:p>
      </dsp:txBody>
      <dsp:txXfrm>
        <a:off x="3158947" y="704459"/>
        <a:ext cx="2313149" cy="1419432"/>
      </dsp:txXfrm>
    </dsp:sp>
    <dsp:sp modelId="{F1BBFF0C-342C-4570-93CA-91DF5454D345}">
      <dsp:nvSpPr>
        <dsp:cNvPr id="0" name=""/>
        <dsp:cNvSpPr/>
      </dsp:nvSpPr>
      <dsp:spPr>
        <a:xfrm>
          <a:off x="3876549" y="2123891"/>
          <a:ext cx="3154294" cy="31542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Obedience</a:t>
          </a:r>
        </a:p>
        <a:p>
          <a:pPr marL="0" lvl="0" indent="0" algn="ctr" defTabSz="80010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Review Charter and By-Laws.</a:t>
          </a:r>
        </a:p>
        <a:p>
          <a:pPr marL="0" lvl="0" indent="0" algn="ctr" defTabSz="800100">
            <a:lnSpc>
              <a:spcPct val="90000"/>
            </a:lnSpc>
            <a:spcBef>
              <a:spcPct val="0"/>
            </a:spcBef>
            <a:spcAft>
              <a:spcPct val="35000"/>
            </a:spcAft>
            <a:buClr>
              <a:srgbClr val="FF0000"/>
            </a:buClr>
            <a:buNone/>
          </a:pPr>
          <a:r>
            <a:rPr lang="en-US" sz="1100" b="1" kern="1200" dirty="0">
              <a:latin typeface="Arial" panose="020B0604020202020204" pitchFamily="34" charset="0"/>
              <a:cs typeface="Arial" panose="020B0604020202020204" pitchFamily="34" charset="0"/>
            </a:rPr>
            <a:t>Consider whether proposal is consistent with our purpose.</a:t>
          </a:r>
        </a:p>
        <a:p>
          <a:pPr marL="0" lvl="0" indent="0" algn="ctr" defTabSz="800100">
            <a:lnSpc>
              <a:spcPct val="90000"/>
            </a:lnSpc>
            <a:spcBef>
              <a:spcPct val="0"/>
            </a:spcBef>
            <a:spcAft>
              <a:spcPct val="35000"/>
            </a:spcAft>
            <a:buClr>
              <a:srgbClr val="FF0000"/>
            </a:buClr>
            <a:buNone/>
          </a:pPr>
          <a:r>
            <a:rPr lang="en-US" sz="1100" b="1" kern="1200" dirty="0">
              <a:latin typeface="Arial" panose="020B0604020202020204" pitchFamily="34" charset="0"/>
              <a:cs typeface="Arial" panose="020B0604020202020204" pitchFamily="34" charset="0"/>
            </a:rPr>
            <a:t>Annually review activities.</a:t>
          </a:r>
          <a:endParaRPr lang="en-US" sz="1400" kern="1200" dirty="0"/>
        </a:p>
      </dsp:txBody>
      <dsp:txXfrm>
        <a:off x="4841237" y="2938751"/>
        <a:ext cx="1892576" cy="1734862"/>
      </dsp:txXfrm>
    </dsp:sp>
    <dsp:sp modelId="{27A95870-A77C-4F9B-BA00-B8E03762E9E0}">
      <dsp:nvSpPr>
        <dsp:cNvPr id="0" name=""/>
        <dsp:cNvSpPr/>
      </dsp:nvSpPr>
      <dsp:spPr>
        <a:xfrm>
          <a:off x="1600200" y="2123891"/>
          <a:ext cx="3154294" cy="31542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Loyalty</a:t>
          </a:r>
        </a:p>
        <a:p>
          <a:pPr marL="0" lvl="0" indent="0" algn="ctr" defTabSz="800100">
            <a:lnSpc>
              <a:spcPct val="90000"/>
            </a:lnSpc>
            <a:spcBef>
              <a:spcPct val="0"/>
            </a:spcBef>
            <a:spcAft>
              <a:spcPct val="35000"/>
            </a:spcAft>
            <a:buNone/>
          </a:pPr>
          <a:r>
            <a:rPr lang="en-US" sz="1100" b="1" kern="1200" dirty="0">
              <a:latin typeface="Arial" panose="020B0604020202020204" pitchFamily="34" charset="0"/>
              <a:cs typeface="Arial" panose="020B0604020202020204" pitchFamily="34" charset="0"/>
            </a:rPr>
            <a:t>Ask, what’s in it for me?</a:t>
          </a:r>
        </a:p>
        <a:p>
          <a:pPr marL="0" lvl="0" indent="0" algn="ctr" defTabSz="800100">
            <a:lnSpc>
              <a:spcPct val="90000"/>
            </a:lnSpc>
            <a:spcBef>
              <a:spcPct val="0"/>
            </a:spcBef>
            <a:spcAft>
              <a:spcPct val="35000"/>
            </a:spcAft>
            <a:buClr>
              <a:srgbClr val="FF0000"/>
            </a:buClr>
            <a:buNone/>
          </a:pPr>
          <a:r>
            <a:rPr lang="en-US" sz="1100" b="1" kern="1200" dirty="0">
              <a:latin typeface="Arial" panose="020B0604020202020204" pitchFamily="34" charset="0"/>
              <a:cs typeface="Arial" panose="020B0604020202020204" pitchFamily="34" charset="0"/>
            </a:rPr>
            <a:t>Disclose potential conflicts of interest.</a:t>
          </a:r>
        </a:p>
        <a:p>
          <a:pPr marL="0" lvl="0" indent="0" algn="ctr" defTabSz="800100">
            <a:lnSpc>
              <a:spcPct val="90000"/>
            </a:lnSpc>
            <a:spcBef>
              <a:spcPct val="0"/>
            </a:spcBef>
            <a:spcAft>
              <a:spcPct val="35000"/>
            </a:spcAft>
            <a:buClr>
              <a:srgbClr val="FF0000"/>
            </a:buClr>
            <a:buNone/>
          </a:pPr>
          <a:r>
            <a:rPr lang="en-US" sz="1100" b="1" kern="1200" dirty="0">
              <a:latin typeface="Arial" panose="020B0604020202020204" pitchFamily="34" charset="0"/>
              <a:cs typeface="Arial" panose="020B0604020202020204" pitchFamily="34" charset="0"/>
            </a:rPr>
            <a:t>Abstain from votes if there could be a conflict.</a:t>
          </a:r>
        </a:p>
        <a:p>
          <a:pPr marL="0" lvl="0" indent="0" algn="ctr" defTabSz="800100">
            <a:lnSpc>
              <a:spcPct val="90000"/>
            </a:lnSpc>
            <a:spcBef>
              <a:spcPct val="0"/>
            </a:spcBef>
            <a:spcAft>
              <a:spcPct val="35000"/>
            </a:spcAft>
            <a:buClr>
              <a:srgbClr val="FF0000"/>
            </a:buClr>
            <a:buNone/>
          </a:pPr>
          <a:r>
            <a:rPr lang="en-US" sz="1100" b="1" kern="1200" dirty="0">
              <a:latin typeface="Arial" panose="020B0604020202020204" pitchFamily="34" charset="0"/>
              <a:cs typeface="Arial" panose="020B0604020202020204" pitchFamily="34" charset="0"/>
            </a:rPr>
            <a:t>Seek counsel.</a:t>
          </a:r>
          <a:endParaRPr lang="en-US" sz="1100" kern="1200" dirty="0">
            <a:latin typeface="Arial" panose="020B0604020202020204" pitchFamily="34" charset="0"/>
            <a:cs typeface="Arial" panose="020B0604020202020204" pitchFamily="34" charset="0"/>
          </a:endParaRPr>
        </a:p>
      </dsp:txBody>
      <dsp:txXfrm>
        <a:off x="1897229" y="2938751"/>
        <a:ext cx="1892576" cy="173486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CB3563-B21F-4472-A953-CA98BFE318F2}" type="datetimeFigureOut">
              <a:rPr lang="en-US" smtClean="0"/>
              <a:t>5/30/2024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C36D78-C19F-4765-8B7F-2FE8BFF07D6C}" type="slidenum">
              <a:rPr lang="en-US" smtClean="0"/>
              <a:t>‹#›</a:t>
            </a:fld>
            <a:endParaRPr lang="en-US" dirty="0"/>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6414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buFont typeface="Wingdings" panose="05000000000000000000" pitchFamily="2" charset="2"/>
              <a:buChar char="Ø"/>
            </a:pPr>
            <a:r>
              <a:rPr lang="en-US" dirty="0"/>
              <a:t>Both state and federal insurance requirements will apply, typically mandating that you pay for workers' compensation and unemployment insurance, and possibly for disability insurance as well. </a:t>
            </a:r>
          </a:p>
          <a:p>
            <a:pPr>
              <a:buFont typeface="Wingdings" panose="05000000000000000000" pitchFamily="2" charset="2"/>
              <a:buChar char="Ø"/>
            </a:pPr>
            <a:r>
              <a:rPr lang="en-US" dirty="0"/>
              <a:t>Typically paid from a state administered fund.</a:t>
            </a:r>
          </a:p>
          <a:p>
            <a:pPr>
              <a:buFont typeface="Wingdings" panose="05000000000000000000" pitchFamily="2" charset="2"/>
              <a:buChar char="Ø"/>
            </a:pPr>
            <a:r>
              <a:rPr lang="en-US" dirty="0"/>
              <a:t>Arising out of employment/During the course of employment.</a:t>
            </a:r>
          </a:p>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41</a:t>
            </a:fld>
            <a:endParaRPr lang="en-US" dirty="0"/>
          </a:p>
        </p:txBody>
      </p:sp>
    </p:spTree>
    <p:extLst>
      <p:ext uri="{BB962C8B-B14F-4D97-AF65-F5344CB8AC3E}">
        <p14:creationId xmlns:p14="http://schemas.microsoft.com/office/powerpoint/2010/main" val="224952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26</a:t>
            </a:fld>
            <a:endParaRPr lang="en-US" dirty="0"/>
          </a:p>
        </p:txBody>
      </p:sp>
    </p:spTree>
    <p:extLst>
      <p:ext uri="{BB962C8B-B14F-4D97-AF65-F5344CB8AC3E}">
        <p14:creationId xmlns:p14="http://schemas.microsoft.com/office/powerpoint/2010/main" val="376566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3523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870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dirty="0"/>
              <a:t>Consider what you might lose in the event of a fire, earthquake, vandalism, storm, or similar event. Then, buy property insurance that covers those risks, making sure it covers not only the building (if your organization owns it) but any:</a:t>
            </a:r>
          </a:p>
          <a:p>
            <a:pPr lvl="1"/>
            <a:r>
              <a:rPr lang="en-US" dirty="0"/>
              <a:t>fixtures (such as lighting systems or carpeting)</a:t>
            </a:r>
          </a:p>
          <a:p>
            <a:pPr lvl="1"/>
            <a:r>
              <a:rPr lang="en-US" dirty="0"/>
              <a:t>equipment and machinery</a:t>
            </a:r>
          </a:p>
          <a:p>
            <a:pPr lvl="1"/>
            <a:r>
              <a:rPr lang="en-US" dirty="0"/>
              <a:t>office furniture</a:t>
            </a:r>
          </a:p>
          <a:p>
            <a:pPr lvl="1"/>
            <a:r>
              <a:rPr lang="en-US" dirty="0"/>
              <a:t>computers and accessories (monitors, CD-ROM drives, modems, printers, and so forth), and</a:t>
            </a:r>
          </a:p>
          <a:p>
            <a:pPr lvl="1"/>
            <a:r>
              <a:rPr lang="en-US" dirty="0"/>
              <a:t>inventory and supplies.</a:t>
            </a:r>
          </a:p>
          <a:p>
            <a:pPr>
              <a:buFont typeface="Wingdings" panose="05000000000000000000" pitchFamily="2" charset="2"/>
              <a:buChar char="Ø"/>
            </a:pPr>
            <a:r>
              <a:rPr lang="en-US" dirty="0"/>
              <a:t>Most basic policies will cover these items -- but at what dollar amount? Make sure the policy covers the cost to actually replace the property, instead of paying its market value as a used good immediately before the damage.</a:t>
            </a:r>
          </a:p>
          <a:p>
            <a:pPr>
              <a:buFont typeface="Wingdings" panose="05000000000000000000" pitchFamily="2" charset="2"/>
              <a:buChar char="Ø"/>
            </a:pPr>
            <a:r>
              <a:rPr lang="en-US" dirty="0"/>
              <a:t>Ask your agent or broker to carefully explain your deductible (how much your organization will be out of pocket before the insurance kicks in) and what types of losses or property damage will not be covered under the policy. For example, flood insurance is usually sold separately. And your organization may have to pay extra to have theft coverage included.</a:t>
            </a:r>
          </a:p>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36</a:t>
            </a:fld>
            <a:endParaRPr lang="en-US" dirty="0"/>
          </a:p>
        </p:txBody>
      </p:sp>
    </p:spTree>
    <p:extLst>
      <p:ext uri="{BB962C8B-B14F-4D97-AF65-F5344CB8AC3E}">
        <p14:creationId xmlns:p14="http://schemas.microsoft.com/office/powerpoint/2010/main" val="265943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buFont typeface="Wingdings" panose="05000000000000000000" pitchFamily="2" charset="2"/>
              <a:buChar char="Ø"/>
            </a:pPr>
            <a:r>
              <a:rPr lang="en-US" dirty="0"/>
              <a:t>If your staff or volunteers use any vehicles (including their own) for your activities, auto liability insurance is a must. </a:t>
            </a:r>
          </a:p>
          <a:p>
            <a:pPr>
              <a:buFont typeface="Wingdings" panose="05000000000000000000" pitchFamily="2" charset="2"/>
              <a:buChar char="Ø"/>
            </a:pPr>
            <a:r>
              <a:rPr lang="en-US" dirty="0"/>
              <a:t>May be required by state to purchase a minimum amount of coverage. </a:t>
            </a:r>
          </a:p>
          <a:p>
            <a:pPr>
              <a:buFont typeface="Wingdings" panose="05000000000000000000" pitchFamily="2" charset="2"/>
              <a:buChar char="Ø"/>
            </a:pPr>
            <a:r>
              <a:rPr lang="en-US" dirty="0"/>
              <a:t>Covers injuries a driver causes to other people or property while carrying out your organization's business. </a:t>
            </a:r>
          </a:p>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37</a:t>
            </a:fld>
            <a:endParaRPr lang="en-US" dirty="0"/>
          </a:p>
        </p:txBody>
      </p:sp>
    </p:spTree>
    <p:extLst>
      <p:ext uri="{BB962C8B-B14F-4D97-AF65-F5344CB8AC3E}">
        <p14:creationId xmlns:p14="http://schemas.microsoft.com/office/powerpoint/2010/main" val="93715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buFont typeface="Wingdings" panose="05000000000000000000" pitchFamily="2" charset="2"/>
              <a:buChar char="Ø"/>
            </a:pPr>
            <a:r>
              <a:rPr lang="en-US" dirty="0"/>
              <a:t>Provides coverage for the decisions and actions of the “Organization,” even if you are personally named.  </a:t>
            </a:r>
          </a:p>
          <a:p>
            <a:pPr>
              <a:buFont typeface="Wingdings" panose="05000000000000000000" pitchFamily="2" charset="2"/>
              <a:buChar char="Ø"/>
            </a:pPr>
            <a:r>
              <a:rPr lang="en-US" dirty="0"/>
              <a:t>Critical to understand what is and what is not covered.  </a:t>
            </a:r>
          </a:p>
          <a:p>
            <a:pPr>
              <a:buFont typeface="Wingdings" panose="05000000000000000000" pitchFamily="2" charset="2"/>
              <a:buChar char="Ø"/>
            </a:pPr>
            <a:r>
              <a:rPr lang="en-US" dirty="0"/>
              <a:t>Typical exclusions include </a:t>
            </a:r>
            <a:r>
              <a:rPr lang="en-US" i="1" dirty="0"/>
              <a:t>damages</a:t>
            </a:r>
            <a:r>
              <a:rPr lang="en-US" dirty="0"/>
              <a:t> arising from criminal or fraudulent behavior and claims brought by one director against another. </a:t>
            </a:r>
          </a:p>
          <a:p>
            <a:pPr>
              <a:buFont typeface="Wingdings" panose="05000000000000000000" pitchFamily="2" charset="2"/>
              <a:buChar char="Ø"/>
            </a:pPr>
            <a:r>
              <a:rPr lang="en-US" dirty="0"/>
              <a:t>Make sure employment-related claims are covered, which are the most common ones filed against directors and officers.</a:t>
            </a:r>
          </a:p>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38</a:t>
            </a:fld>
            <a:endParaRPr lang="en-US" dirty="0"/>
          </a:p>
        </p:txBody>
      </p:sp>
    </p:spTree>
    <p:extLst>
      <p:ext uri="{BB962C8B-B14F-4D97-AF65-F5344CB8AC3E}">
        <p14:creationId xmlns:p14="http://schemas.microsoft.com/office/powerpoint/2010/main" val="946719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buFont typeface="Wingdings" panose="05000000000000000000" pitchFamily="2" charset="2"/>
              <a:buChar char="Ø"/>
            </a:pPr>
            <a:r>
              <a:rPr lang="en-US" dirty="0"/>
              <a:t>Also called “Professional Liability”</a:t>
            </a:r>
          </a:p>
          <a:p>
            <a:pPr>
              <a:buFont typeface="Wingdings" panose="05000000000000000000" pitchFamily="2" charset="2"/>
              <a:buChar char="Ø"/>
            </a:pPr>
            <a:r>
              <a:rPr lang="en-US" dirty="0"/>
              <a:t>Similar to D&amp;O coverage, E&amp;O protects against liabilities resulting from mismanagement of the organization, as well as workplace-related claims such as discrimination or sexual harassment. It covers not only directors and officers but also staff, volunteers, and the nonprofit organization itself.</a:t>
            </a:r>
          </a:p>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39</a:t>
            </a:fld>
            <a:endParaRPr lang="en-US" dirty="0"/>
          </a:p>
        </p:txBody>
      </p:sp>
    </p:spTree>
    <p:extLst>
      <p:ext uri="{BB962C8B-B14F-4D97-AF65-F5344CB8AC3E}">
        <p14:creationId xmlns:p14="http://schemas.microsoft.com/office/powerpoint/2010/main" val="401158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buFont typeface="Wingdings" panose="05000000000000000000" pitchFamily="2" charset="2"/>
              <a:buChar char="Ø"/>
            </a:pPr>
            <a:r>
              <a:rPr lang="en-US" dirty="0"/>
              <a:t>Both state and federal insurance requirements will apply, typically mandating that you pay for workers' compensation and unemployment insurance, and possibly for disability insurance as well. </a:t>
            </a:r>
          </a:p>
          <a:p>
            <a:pPr>
              <a:buFont typeface="Wingdings" panose="05000000000000000000" pitchFamily="2" charset="2"/>
              <a:buChar char="Ø"/>
            </a:pPr>
            <a:r>
              <a:rPr lang="en-US" dirty="0"/>
              <a:t>Typically paid from a state administered fund.</a:t>
            </a:r>
          </a:p>
          <a:p>
            <a:pPr>
              <a:buFont typeface="Wingdings" panose="05000000000000000000" pitchFamily="2" charset="2"/>
              <a:buChar char="Ø"/>
            </a:pPr>
            <a:r>
              <a:rPr lang="en-US" dirty="0"/>
              <a:t>Arising out of employment/During the course of employment.</a:t>
            </a:r>
          </a:p>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40</a:t>
            </a:fld>
            <a:endParaRPr lang="en-US" dirty="0"/>
          </a:p>
        </p:txBody>
      </p:sp>
    </p:spTree>
    <p:extLst>
      <p:ext uri="{BB962C8B-B14F-4D97-AF65-F5344CB8AC3E}">
        <p14:creationId xmlns:p14="http://schemas.microsoft.com/office/powerpoint/2010/main" val="4193960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55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93236"/>
            <a:ext cx="78867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3675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58072"/>
            <a:ext cx="386715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58073"/>
            <a:ext cx="386715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dirty="0"/>
          </a:p>
        </p:txBody>
      </p:sp>
      <p:sp>
        <p:nvSpPr>
          <p:cNvPr id="10"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3671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dirty="0"/>
          </a:p>
        </p:txBody>
      </p:sp>
      <p:sp>
        <p:nvSpPr>
          <p:cNvPr id="11" name="Chart Placeholder 10"/>
          <p:cNvSpPr>
            <a:spLocks noGrp="1"/>
          </p:cNvSpPr>
          <p:nvPr>
            <p:ph type="chart" sz="quarter" idx="11"/>
          </p:nvPr>
        </p:nvSpPr>
        <p:spPr>
          <a:xfrm>
            <a:off x="645459" y="1515035"/>
            <a:ext cx="7869891"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1262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93236"/>
            <a:ext cx="78867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58072"/>
            <a:ext cx="386715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58073"/>
            <a:ext cx="386715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dirty="0"/>
          </a:p>
        </p:txBody>
      </p:sp>
      <p:sp>
        <p:nvSpPr>
          <p:cNvPr id="10"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dirty="0"/>
          </a:p>
        </p:txBody>
      </p:sp>
      <p:sp>
        <p:nvSpPr>
          <p:cNvPr id="10" name="Table Placeholder 9"/>
          <p:cNvSpPr>
            <a:spLocks noGrp="1"/>
          </p:cNvSpPr>
          <p:nvPr>
            <p:ph type="tbl" sz="quarter" idx="13"/>
          </p:nvPr>
        </p:nvSpPr>
        <p:spPr>
          <a:xfrm>
            <a:off x="609600" y="1524000"/>
            <a:ext cx="790574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dirty="0"/>
          </a:p>
        </p:txBody>
      </p:sp>
      <p:sp>
        <p:nvSpPr>
          <p:cNvPr id="11" name="Chart Placeholder 10"/>
          <p:cNvSpPr>
            <a:spLocks noGrp="1"/>
          </p:cNvSpPr>
          <p:nvPr>
            <p:ph type="chart" sz="quarter" idx="11"/>
          </p:nvPr>
        </p:nvSpPr>
        <p:spPr>
          <a:xfrm>
            <a:off x="645459" y="1515035"/>
            <a:ext cx="7869891"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rotWithShape="1">
          <a:blip r:embed="rId6">
            <a:extLst>
              <a:ext uri="{28A0092B-C50C-407E-A947-70E740481C1C}">
                <a14:useLocalDpi xmlns:a14="http://schemas.microsoft.com/office/drawing/2010/main" val="0"/>
              </a:ext>
            </a:extLst>
          </a:blip>
          <a:srcRect l="28941"/>
          <a:stretch/>
        </p:blipFill>
        <p:spPr>
          <a:xfrm>
            <a:off x="1" y="0"/>
            <a:ext cx="3859110" cy="6858000"/>
          </a:xfrm>
          <a:prstGeom prst="rect">
            <a:avLst/>
          </a:prstGeom>
        </p:spPr>
      </p:pic>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854401" y="623548"/>
            <a:ext cx="3494500" cy="1221785"/>
          </a:xfrm>
          <a:prstGeom prst="rect">
            <a:avLst/>
          </a:prstGeom>
        </p:spPr>
      </p:pic>
    </p:spTree>
    <p:extLst>
      <p:ext uri="{BB962C8B-B14F-4D97-AF65-F5344CB8AC3E}">
        <p14:creationId xmlns:p14="http://schemas.microsoft.com/office/powerpoint/2010/main" val="3038192845"/>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84" r:id="rId3"/>
    <p:sldLayoutId id="214748368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9144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9144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97845" y="273873"/>
            <a:ext cx="1977485"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mailto:communications@vfw.org"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joehandpromotions.co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hyperlink" Target="mailto:jmuckelbauer@vfw.or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9163" y="2146917"/>
            <a:ext cx="5870304" cy="2800767"/>
          </a:xfrm>
          <a:prstGeom prst="rect">
            <a:avLst/>
          </a:prstGeom>
          <a:noFill/>
        </p:spPr>
        <p:txBody>
          <a:bodyPr wrap="square" rtlCol="0">
            <a:spAutoFit/>
          </a:bodyPr>
          <a:lstStyle/>
          <a:p>
            <a:pPr algn="r"/>
            <a:endParaRPr lang="en-US" sz="3600" b="1" dirty="0">
              <a:latin typeface="Times New Roman" panose="02020603050405020304" pitchFamily="18" charset="0"/>
              <a:cs typeface="Times New Roman" panose="02020603050405020304" pitchFamily="18" charset="0"/>
            </a:endParaRPr>
          </a:p>
          <a:p>
            <a:pPr algn="ctr"/>
            <a:r>
              <a:rPr lang="en-US" sz="3500" b="1" dirty="0">
                <a:latin typeface="Arial" panose="020B0604020202020204" pitchFamily="34" charset="0"/>
                <a:cs typeface="Arial" panose="020B0604020202020204" pitchFamily="34" charset="0"/>
              </a:rPr>
              <a:t>103</a:t>
            </a:r>
            <a:r>
              <a:rPr lang="en-US" sz="3500" b="1" baseline="30000" dirty="0">
                <a:latin typeface="Arial" panose="020B0604020202020204" pitchFamily="34" charset="0"/>
                <a:cs typeface="Arial" panose="020B0604020202020204" pitchFamily="34" charset="0"/>
              </a:rPr>
              <a:t>rd</a:t>
            </a:r>
            <a:r>
              <a:rPr lang="en-US" sz="3500" b="1" dirty="0">
                <a:latin typeface="Arial" panose="020B0604020202020204" pitchFamily="34" charset="0"/>
                <a:cs typeface="Arial" panose="020B0604020202020204" pitchFamily="34" charset="0"/>
              </a:rPr>
              <a:t> MO VFW State Convention</a:t>
            </a:r>
          </a:p>
          <a:p>
            <a:pPr algn="ctr"/>
            <a:endParaRPr lang="en-US" sz="3500" b="1" dirty="0">
              <a:latin typeface="Arial" panose="020B0604020202020204" pitchFamily="34" charset="0"/>
              <a:cs typeface="Arial" panose="020B0604020202020204" pitchFamily="34" charset="0"/>
            </a:endParaRPr>
          </a:p>
          <a:p>
            <a:pPr algn="ctr"/>
            <a:r>
              <a:rPr lang="en-US" sz="3500" b="1" dirty="0">
                <a:latin typeface="Arial" panose="020B0604020202020204" pitchFamily="34" charset="0"/>
                <a:cs typeface="Arial" panose="020B0604020202020204" pitchFamily="34" charset="0"/>
              </a:rPr>
              <a:t>Key Operational Issues</a:t>
            </a:r>
            <a:endParaRPr lang="en-US" sz="3500" dirty="0">
              <a:latin typeface="Arial" panose="020B0604020202020204" pitchFamily="34" charset="0"/>
              <a:cs typeface="Arial" panose="020B0604020202020204" pitchFamily="34" charset="0"/>
            </a:endParaRPr>
          </a:p>
        </p:txBody>
      </p:sp>
      <p:sp>
        <p:nvSpPr>
          <p:cNvPr id="5" name="TextBox 4"/>
          <p:cNvSpPr txBox="1"/>
          <p:nvPr/>
        </p:nvSpPr>
        <p:spPr>
          <a:xfrm>
            <a:off x="2666999" y="5398838"/>
            <a:ext cx="5734633" cy="707886"/>
          </a:xfrm>
          <a:prstGeom prst="rect">
            <a:avLst/>
          </a:prstGeom>
          <a:noFill/>
        </p:spPr>
        <p:txBody>
          <a:bodyPr wrap="square" rtlCol="0">
            <a:spAutoFit/>
          </a:bodyPr>
          <a:lstStyle/>
          <a:p>
            <a:pPr algn="r"/>
            <a:r>
              <a:rPr lang="en-US" sz="2000" dirty="0">
                <a:latin typeface="Arial" panose="020B0604020202020204" pitchFamily="34" charset="0"/>
                <a:cs typeface="Arial" panose="020B0604020202020204" pitchFamily="34" charset="0"/>
              </a:rPr>
              <a:t>John Muckelbauer, General Counsel</a:t>
            </a:r>
          </a:p>
          <a:p>
            <a:pPr algn="r"/>
            <a:r>
              <a:rPr lang="en-US" sz="2000" dirty="0">
                <a:latin typeface="Arial" panose="020B0604020202020204" pitchFamily="34" charset="0"/>
                <a:cs typeface="Arial" panose="020B0604020202020204" pitchFamily="34" charset="0"/>
              </a:rPr>
              <a:t>June 7, 2024</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Analysis</a:t>
            </a:r>
          </a:p>
        </p:txBody>
      </p:sp>
      <p:sp>
        <p:nvSpPr>
          <p:cNvPr id="3" name="Content Placeholder 2"/>
          <p:cNvSpPr>
            <a:spLocks noGrp="1"/>
          </p:cNvSpPr>
          <p:nvPr>
            <p:ph idx="1"/>
          </p:nvPr>
        </p:nvSpPr>
        <p:spPr/>
        <p:txBody>
          <a:bodyPr>
            <a:normAutofit/>
          </a:bodyPr>
          <a:lstStyle/>
          <a:p>
            <a:pPr marL="0" indent="0">
              <a:buNone/>
            </a:pPr>
            <a:r>
              <a:rPr lang="en-US" sz="2000" dirty="0"/>
              <a:t>Although both Councils reached the same decision, only the Department of </a:t>
            </a:r>
            <a:r>
              <a:rPr lang="en-US" sz="2000" dirty="0" err="1"/>
              <a:t>Cowygonia’s</a:t>
            </a:r>
            <a:r>
              <a:rPr lang="en-US" sz="2000" dirty="0"/>
              <a:t> Council of Administration is likely to be shielded because of the steps they took. Their decision, although clearly wrong, was made on an informed basis with advice from an independent consultant, in good faith, and in the honest belief that it was in the Association’s best interest. </a:t>
            </a:r>
          </a:p>
          <a:p>
            <a:pPr marL="0" indent="0">
              <a:buNone/>
            </a:pPr>
            <a:r>
              <a:rPr lang="en-US" sz="2000" dirty="0"/>
              <a:t> </a:t>
            </a:r>
          </a:p>
          <a:p>
            <a:pPr marL="0" indent="0">
              <a:buNone/>
            </a:pPr>
            <a:r>
              <a:rPr lang="en-US" sz="2000" dirty="0"/>
              <a:t>The Department of </a:t>
            </a:r>
            <a:r>
              <a:rPr lang="en-US" sz="2000" dirty="0" err="1"/>
              <a:t>Nokansouria’s</a:t>
            </a:r>
            <a:r>
              <a:rPr lang="en-US" sz="2000" dirty="0"/>
              <a:t> Council of Administration clearly did not make their decision “on an informed basis” because they failed to seek competent advice, and they failed to consider a range of options. These failures constitute a failure of the duty of care, and their action will not be protected.</a:t>
            </a:r>
          </a:p>
          <a:p>
            <a:pPr marL="0" indent="0">
              <a:buNone/>
            </a:pPr>
            <a:r>
              <a:rPr lang="en-US" sz="2000" dirty="0"/>
              <a:t> </a:t>
            </a:r>
          </a:p>
          <a:p>
            <a:r>
              <a:rPr lang="en-US" sz="2000" b="1" dirty="0"/>
              <a:t>Moral: </a:t>
            </a:r>
            <a:r>
              <a:rPr lang="en-US" sz="2000" dirty="0"/>
              <a:t>If you are going to be wrong, do it after careful consideration.</a:t>
            </a:r>
          </a:p>
        </p:txBody>
      </p:sp>
    </p:spTree>
    <p:extLst>
      <p:ext uri="{BB962C8B-B14F-4D97-AF65-F5344CB8AC3E}">
        <p14:creationId xmlns:p14="http://schemas.microsoft.com/office/powerpoint/2010/main" val="404037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BDF72A-5032-4A5B-A79B-86684C216E03}"/>
              </a:ext>
            </a:extLst>
          </p:cNvPr>
          <p:cNvSpPr>
            <a:spLocks noGrp="1"/>
          </p:cNvSpPr>
          <p:nvPr>
            <p:ph type="sldNum" sz="quarter" idx="10"/>
          </p:nvPr>
        </p:nvSpPr>
        <p:spPr/>
        <p:txBody>
          <a:bodyPr/>
          <a:lstStyle/>
          <a:p>
            <a:fld id="{60B18D57-13A5-4968-950D-8FEF41FA4399}" type="slidenum">
              <a:rPr lang="en-US" smtClean="0"/>
              <a:t>11</a:t>
            </a:fld>
            <a:endParaRPr lang="en-US" dirty="0"/>
          </a:p>
        </p:txBody>
      </p:sp>
      <p:sp>
        <p:nvSpPr>
          <p:cNvPr id="4" name="Title 3">
            <a:extLst>
              <a:ext uri="{FF2B5EF4-FFF2-40B4-BE49-F238E27FC236}">
                <a16:creationId xmlns:a16="http://schemas.microsoft.com/office/drawing/2014/main" id="{416B69BE-5D66-4AB6-A604-E25A1463A09B}"/>
              </a:ext>
            </a:extLst>
          </p:cNvPr>
          <p:cNvSpPr>
            <a:spLocks noGrp="1"/>
          </p:cNvSpPr>
          <p:nvPr>
            <p:ph type="title"/>
          </p:nvPr>
        </p:nvSpPr>
        <p:spPr/>
        <p:txBody>
          <a:bodyPr/>
          <a:lstStyle/>
          <a:p>
            <a:r>
              <a:rPr lang="en-US" dirty="0"/>
              <a:t>Legal Duties - Practical Steps</a:t>
            </a:r>
          </a:p>
        </p:txBody>
      </p:sp>
      <p:graphicFrame>
        <p:nvGraphicFramePr>
          <p:cNvPr id="7" name="Diagram 6">
            <a:extLst>
              <a:ext uri="{FF2B5EF4-FFF2-40B4-BE49-F238E27FC236}">
                <a16:creationId xmlns:a16="http://schemas.microsoft.com/office/drawing/2014/main" id="{0CC88FC2-3DE8-4D6B-8556-E5B8ED875D17}"/>
              </a:ext>
            </a:extLst>
          </p:cNvPr>
          <p:cNvGraphicFramePr/>
          <p:nvPr/>
        </p:nvGraphicFramePr>
        <p:xfrm>
          <a:off x="312234" y="1290831"/>
          <a:ext cx="8631044" cy="5430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7647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438A1C-FA93-85A9-F58B-60CC2F94911D}"/>
              </a:ext>
            </a:extLst>
          </p:cNvPr>
          <p:cNvSpPr>
            <a:spLocks noGrp="1"/>
          </p:cNvSpPr>
          <p:nvPr>
            <p:ph idx="1"/>
          </p:nvPr>
        </p:nvSpPr>
        <p:spPr/>
        <p:txBody>
          <a:bodyPr anchor="ctr"/>
          <a:lstStyle/>
          <a:p>
            <a:pPr marL="914400" indent="-914400" algn="ctr">
              <a:buFont typeface="+mj-lt"/>
              <a:buAutoNum type="arabicPeriod" startAt="2"/>
            </a:pPr>
            <a:r>
              <a:rPr lang="en-US" sz="4800" dirty="0"/>
              <a:t>Fraud </a:t>
            </a:r>
          </a:p>
        </p:txBody>
      </p:sp>
      <p:sp>
        <p:nvSpPr>
          <p:cNvPr id="3" name="Slide Number Placeholder 2">
            <a:extLst>
              <a:ext uri="{FF2B5EF4-FFF2-40B4-BE49-F238E27FC236}">
                <a16:creationId xmlns:a16="http://schemas.microsoft.com/office/drawing/2014/main" id="{9974A2E9-8508-D2EA-141C-65C2F4A3AAA3}"/>
              </a:ext>
            </a:extLst>
          </p:cNvPr>
          <p:cNvSpPr>
            <a:spLocks noGrp="1"/>
          </p:cNvSpPr>
          <p:nvPr>
            <p:ph type="sldNum" sz="quarter" idx="12"/>
          </p:nvPr>
        </p:nvSpPr>
        <p:spPr/>
        <p:txBody>
          <a:bodyPr/>
          <a:lstStyle/>
          <a:p>
            <a:fld id="{E2FB73DA-5FDE-45B5-BAA4-C61223CC44F6}" type="slidenum">
              <a:rPr lang="en-US" smtClean="0"/>
              <a:pPr/>
              <a:t>12</a:t>
            </a:fld>
            <a:endParaRPr lang="en-US" dirty="0"/>
          </a:p>
        </p:txBody>
      </p:sp>
      <p:sp>
        <p:nvSpPr>
          <p:cNvPr id="4" name="Title 3">
            <a:extLst>
              <a:ext uri="{FF2B5EF4-FFF2-40B4-BE49-F238E27FC236}">
                <a16:creationId xmlns:a16="http://schemas.microsoft.com/office/drawing/2014/main" id="{D017B411-3F17-068D-6D64-14B570319C6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659920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886170-8AED-B410-6838-2B8C546A395E}"/>
              </a:ext>
            </a:extLst>
          </p:cNvPr>
          <p:cNvSpPr>
            <a:spLocks noGrp="1"/>
          </p:cNvSpPr>
          <p:nvPr>
            <p:ph sz="half" idx="1"/>
          </p:nvPr>
        </p:nvSpPr>
        <p:spPr>
          <a:xfrm>
            <a:off x="628650" y="1458072"/>
            <a:ext cx="8092656" cy="4808257"/>
          </a:xfrm>
        </p:spPr>
        <p:txBody>
          <a:bodyPr/>
          <a:lstStyle/>
          <a:p>
            <a:r>
              <a:rPr lang="en-US" dirty="0"/>
              <a:t>New Post QM calls you to report that approximately $75,000 is “missing” from the Post’s account.  </a:t>
            </a:r>
          </a:p>
          <a:p>
            <a:r>
              <a:rPr lang="en-US" dirty="0"/>
              <a:t>The prior QM recently resigned from his position, moved, and transferred to another Post.</a:t>
            </a:r>
          </a:p>
          <a:p>
            <a:r>
              <a:rPr lang="en-US" dirty="0"/>
              <a:t>He had “tons of excuses” on why he never provided records.</a:t>
            </a:r>
          </a:p>
          <a:p>
            <a:r>
              <a:rPr lang="en-US" dirty="0"/>
              <a:t>The Post wants to know what they should do and what they should look out for in the future.</a:t>
            </a:r>
          </a:p>
        </p:txBody>
      </p:sp>
      <p:sp>
        <p:nvSpPr>
          <p:cNvPr id="4" name="Slide Number Placeholder 3">
            <a:extLst>
              <a:ext uri="{FF2B5EF4-FFF2-40B4-BE49-F238E27FC236}">
                <a16:creationId xmlns:a16="http://schemas.microsoft.com/office/drawing/2014/main" id="{44245978-5DFC-45DA-8AC7-6164360B04D5}"/>
              </a:ext>
            </a:extLst>
          </p:cNvPr>
          <p:cNvSpPr>
            <a:spLocks noGrp="1"/>
          </p:cNvSpPr>
          <p:nvPr>
            <p:ph type="sldNum" sz="quarter" idx="12"/>
          </p:nvPr>
        </p:nvSpPr>
        <p:spPr/>
        <p:txBody>
          <a:bodyPr/>
          <a:lstStyle/>
          <a:p>
            <a:fld id="{60B18D57-13A5-4968-950D-8FEF41FA4399}" type="slidenum">
              <a:rPr lang="en-US" smtClean="0"/>
              <a:t>13</a:t>
            </a:fld>
            <a:endParaRPr lang="en-US" dirty="0"/>
          </a:p>
        </p:txBody>
      </p:sp>
      <p:sp>
        <p:nvSpPr>
          <p:cNvPr id="5" name="Title 4">
            <a:extLst>
              <a:ext uri="{FF2B5EF4-FFF2-40B4-BE49-F238E27FC236}">
                <a16:creationId xmlns:a16="http://schemas.microsoft.com/office/drawing/2014/main" id="{983E9F92-B493-0501-F99A-317D7E22E632}"/>
              </a:ext>
            </a:extLst>
          </p:cNvPr>
          <p:cNvSpPr>
            <a:spLocks noGrp="1"/>
          </p:cNvSpPr>
          <p:nvPr>
            <p:ph type="title"/>
          </p:nvPr>
        </p:nvSpPr>
        <p:spPr/>
        <p:txBody>
          <a:bodyPr/>
          <a:lstStyle/>
          <a:p>
            <a:r>
              <a:rPr lang="en-US" dirty="0"/>
              <a:t>Fraud Scenario	</a:t>
            </a:r>
          </a:p>
        </p:txBody>
      </p:sp>
    </p:spTree>
    <p:extLst>
      <p:ext uri="{BB962C8B-B14F-4D97-AF65-F5344CB8AC3E}">
        <p14:creationId xmlns:p14="http://schemas.microsoft.com/office/powerpoint/2010/main" val="3102612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886170-8AED-B410-6838-2B8C546A395E}"/>
              </a:ext>
            </a:extLst>
          </p:cNvPr>
          <p:cNvSpPr>
            <a:spLocks noGrp="1"/>
          </p:cNvSpPr>
          <p:nvPr>
            <p:ph sz="half" idx="1"/>
          </p:nvPr>
        </p:nvSpPr>
        <p:spPr>
          <a:xfrm>
            <a:off x="628650" y="1458072"/>
            <a:ext cx="5349456" cy="4808257"/>
          </a:xfrm>
        </p:spPr>
        <p:txBody>
          <a:bodyPr/>
          <a:lstStyle/>
          <a:p>
            <a:r>
              <a:rPr lang="en-US" sz="2000" dirty="0"/>
              <a:t>Significant or unexplainable drop in profits or asset balances</a:t>
            </a:r>
          </a:p>
          <a:p>
            <a:r>
              <a:rPr lang="en-US" sz="2000" dirty="0"/>
              <a:t>Disorganized financial records or lack of documentation</a:t>
            </a:r>
          </a:p>
          <a:p>
            <a:r>
              <a:rPr lang="en-US" sz="2000" dirty="0"/>
              <a:t>Excuses why financial reports are not available</a:t>
            </a:r>
          </a:p>
          <a:p>
            <a:r>
              <a:rPr lang="en-US" sz="2000" dirty="0"/>
              <a:t>Refusal to take vacation, continually works overtime, or takes work home</a:t>
            </a:r>
          </a:p>
          <a:p>
            <a:r>
              <a:rPr lang="en-US" sz="2000" dirty="0"/>
              <a:t>Employee exhibits signs of financial hardships or personal issues</a:t>
            </a:r>
          </a:p>
          <a:p>
            <a:r>
              <a:rPr lang="en-US" sz="2000" dirty="0"/>
              <a:t>Lavish spending by employee that does not seem reasonable based on salary</a:t>
            </a:r>
          </a:p>
          <a:p>
            <a:r>
              <a:rPr lang="en-US" sz="2000" dirty="0"/>
              <a:t>Petty cash is missing</a:t>
            </a:r>
          </a:p>
          <a:p>
            <a:r>
              <a:rPr lang="en-US" sz="2000" dirty="0"/>
              <a:t>Attempts to bully or intimidate anyone who asks questions</a:t>
            </a:r>
          </a:p>
        </p:txBody>
      </p:sp>
      <p:sp>
        <p:nvSpPr>
          <p:cNvPr id="4" name="Slide Number Placeholder 3">
            <a:extLst>
              <a:ext uri="{FF2B5EF4-FFF2-40B4-BE49-F238E27FC236}">
                <a16:creationId xmlns:a16="http://schemas.microsoft.com/office/drawing/2014/main" id="{44245978-5DFC-45DA-8AC7-6164360B04D5}"/>
              </a:ext>
            </a:extLst>
          </p:cNvPr>
          <p:cNvSpPr>
            <a:spLocks noGrp="1"/>
          </p:cNvSpPr>
          <p:nvPr>
            <p:ph type="sldNum" sz="quarter" idx="12"/>
          </p:nvPr>
        </p:nvSpPr>
        <p:spPr/>
        <p:txBody>
          <a:bodyPr/>
          <a:lstStyle/>
          <a:p>
            <a:fld id="{60B18D57-13A5-4968-950D-8FEF41FA4399}" type="slidenum">
              <a:rPr lang="en-US" smtClean="0"/>
              <a:t>14</a:t>
            </a:fld>
            <a:endParaRPr lang="en-US" dirty="0"/>
          </a:p>
        </p:txBody>
      </p:sp>
      <p:sp>
        <p:nvSpPr>
          <p:cNvPr id="5" name="Title 4">
            <a:extLst>
              <a:ext uri="{FF2B5EF4-FFF2-40B4-BE49-F238E27FC236}">
                <a16:creationId xmlns:a16="http://schemas.microsoft.com/office/drawing/2014/main" id="{983E9F92-B493-0501-F99A-317D7E22E632}"/>
              </a:ext>
            </a:extLst>
          </p:cNvPr>
          <p:cNvSpPr>
            <a:spLocks noGrp="1"/>
          </p:cNvSpPr>
          <p:nvPr>
            <p:ph type="title"/>
          </p:nvPr>
        </p:nvSpPr>
        <p:spPr/>
        <p:txBody>
          <a:bodyPr/>
          <a:lstStyle/>
          <a:p>
            <a:r>
              <a:rPr lang="en-US" sz="3200" dirty="0"/>
              <a:t>Actual Warning Signs</a:t>
            </a:r>
            <a:r>
              <a:rPr lang="en-US" dirty="0"/>
              <a:t>	</a:t>
            </a:r>
          </a:p>
        </p:txBody>
      </p:sp>
      <p:pic>
        <p:nvPicPr>
          <p:cNvPr id="3" name="Picture 2" descr="Red flag at the beach">
            <a:extLst>
              <a:ext uri="{FF2B5EF4-FFF2-40B4-BE49-F238E27FC236}">
                <a16:creationId xmlns:a16="http://schemas.microsoft.com/office/drawing/2014/main" id="{C6B392FA-ECFA-4C11-81AD-DED3B0FF77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90" r="47630"/>
          <a:stretch/>
        </p:blipFill>
        <p:spPr>
          <a:xfrm>
            <a:off x="6133159" y="1700569"/>
            <a:ext cx="2890072" cy="4071416"/>
          </a:xfrm>
          <a:prstGeom prst="rect">
            <a:avLst/>
          </a:prstGeom>
        </p:spPr>
      </p:pic>
    </p:spTree>
    <p:extLst>
      <p:ext uri="{BB962C8B-B14F-4D97-AF65-F5344CB8AC3E}">
        <p14:creationId xmlns:p14="http://schemas.microsoft.com/office/powerpoint/2010/main" val="507410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Secure relevant records and files</a:t>
            </a:r>
          </a:p>
          <a:p>
            <a:r>
              <a:rPr lang="en-US" dirty="0"/>
              <a:t>Interview the suspect and witnesses</a:t>
            </a:r>
          </a:p>
          <a:p>
            <a:r>
              <a:rPr lang="en-US" dirty="0"/>
              <a:t>May need to report to appropriate authorities</a:t>
            </a:r>
          </a:p>
          <a:p>
            <a:pPr lvl="1"/>
            <a:r>
              <a:rPr lang="en-US" dirty="0"/>
              <a:t>Local law enforcement</a:t>
            </a:r>
          </a:p>
          <a:p>
            <a:pPr lvl="1"/>
            <a:r>
              <a:rPr lang="en-US" dirty="0"/>
              <a:t>Attorney General</a:t>
            </a:r>
          </a:p>
          <a:p>
            <a:pPr lvl="1"/>
            <a:r>
              <a:rPr lang="en-US" dirty="0"/>
              <a:t>IRS and state taxing authorities</a:t>
            </a:r>
          </a:p>
          <a:p>
            <a:pPr lvl="1"/>
            <a:r>
              <a:rPr lang="en-US" dirty="0"/>
              <a:t>Governing body</a:t>
            </a:r>
          </a:p>
          <a:p>
            <a:pPr lvl="1"/>
            <a:r>
              <a:rPr lang="en-US" dirty="0"/>
              <a:t>Bonding company</a:t>
            </a:r>
          </a:p>
          <a:p>
            <a:pPr lvl="1"/>
            <a:r>
              <a:rPr lang="en-US" dirty="0"/>
              <a:t>Insurance provider</a:t>
            </a:r>
          </a:p>
        </p:txBody>
      </p:sp>
      <p:sp>
        <p:nvSpPr>
          <p:cNvPr id="4" name="Slide Number Placeholder 2"/>
          <p:cNvSpPr>
            <a:spLocks noGrp="1"/>
          </p:cNvSpPr>
          <p:nvPr>
            <p:ph type="sldNum" sz="quarter" idx="12"/>
          </p:nvPr>
        </p:nvSpPr>
        <p:spPr/>
        <p:txBody>
          <a:bodyPr/>
          <a:lstStyle/>
          <a:p>
            <a:fld id="{5BD0799C-4D93-48F6-83E4-07EF55CCF7CB}" type="slidenum">
              <a:rPr lang="en-US" smtClean="0"/>
              <a:t>15</a:t>
            </a:fld>
            <a:endParaRPr lang="en-US" dirty="0"/>
          </a:p>
        </p:txBody>
      </p:sp>
      <p:sp>
        <p:nvSpPr>
          <p:cNvPr id="2" name="Title 1"/>
          <p:cNvSpPr>
            <a:spLocks noGrp="1"/>
          </p:cNvSpPr>
          <p:nvPr>
            <p:ph type="title"/>
          </p:nvPr>
        </p:nvSpPr>
        <p:spPr/>
        <p:txBody>
          <a:bodyPr/>
          <a:lstStyle/>
          <a:p>
            <a:r>
              <a:rPr lang="en-US" sz="4000" dirty="0"/>
              <a:t>Investigating Fraud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457950" y="3344259"/>
            <a:ext cx="1980579" cy="3208067"/>
          </a:xfrm>
          <a:prstGeom prst="rect">
            <a:avLst/>
          </a:prstGeom>
        </p:spPr>
      </p:pic>
    </p:spTree>
    <p:extLst>
      <p:ext uri="{BB962C8B-B14F-4D97-AF65-F5344CB8AC3E}">
        <p14:creationId xmlns:p14="http://schemas.microsoft.com/office/powerpoint/2010/main" val="143251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407" y="1570776"/>
            <a:ext cx="6957243" cy="4968136"/>
          </a:xfrm>
        </p:spPr>
        <p:txBody>
          <a:bodyPr/>
          <a:lstStyle/>
          <a:p>
            <a:r>
              <a:rPr lang="en-US" dirty="0"/>
              <a:t>Fiduciary obligation to attempt to recover funds</a:t>
            </a:r>
          </a:p>
          <a:p>
            <a:r>
              <a:rPr lang="en-US" dirty="0"/>
              <a:t>Consult legal counsel </a:t>
            </a:r>
          </a:p>
          <a:p>
            <a:r>
              <a:rPr lang="en-US" dirty="0"/>
              <a:t>Resignation/Restitution Agreements</a:t>
            </a:r>
          </a:p>
          <a:p>
            <a:r>
              <a:rPr lang="en-US" dirty="0"/>
              <a:t>Do not threaten criminal prosecution as negotiating tactic</a:t>
            </a:r>
          </a:p>
        </p:txBody>
      </p:sp>
      <p:sp>
        <p:nvSpPr>
          <p:cNvPr id="4" name="Slide Number Placeholder 2"/>
          <p:cNvSpPr>
            <a:spLocks noGrp="1"/>
          </p:cNvSpPr>
          <p:nvPr>
            <p:ph type="sldNum" sz="quarter" idx="12"/>
          </p:nvPr>
        </p:nvSpPr>
        <p:spPr/>
        <p:txBody>
          <a:bodyPr/>
          <a:lstStyle/>
          <a:p>
            <a:fld id="{76445DFB-0B53-4A74-80E1-D262C830A150}" type="slidenum">
              <a:rPr lang="en-US" smtClean="0"/>
              <a:t>16</a:t>
            </a:fld>
            <a:endParaRPr lang="en-US" dirty="0"/>
          </a:p>
        </p:txBody>
      </p:sp>
      <p:sp>
        <p:nvSpPr>
          <p:cNvPr id="2" name="Title 1"/>
          <p:cNvSpPr>
            <a:spLocks noGrp="1"/>
          </p:cNvSpPr>
          <p:nvPr>
            <p:ph type="title"/>
          </p:nvPr>
        </p:nvSpPr>
        <p:spPr/>
        <p:txBody>
          <a:bodyPr/>
          <a:lstStyle/>
          <a:p>
            <a:r>
              <a:rPr lang="en-US" sz="4000" dirty="0"/>
              <a:t>Recovery of Funds</a:t>
            </a:r>
          </a:p>
        </p:txBody>
      </p:sp>
      <p:pic>
        <p:nvPicPr>
          <p:cNvPr id="12" name="Picture 11" descr="Text&#10;&#10;Description automatically generated">
            <a:extLst>
              <a:ext uri="{FF2B5EF4-FFF2-40B4-BE49-F238E27FC236}">
                <a16:creationId xmlns:a16="http://schemas.microsoft.com/office/drawing/2014/main" id="{B2FEE98C-0E37-45DD-B4D5-048164344B25}"/>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65" b="89918" l="2500" r="97813">
                        <a14:foregroundMark x1="69141" y1="16882" x2="42969" y2="25205"/>
                        <a14:foregroundMark x1="72422" y1="14068" x2="85391" y2="12661"/>
                        <a14:foregroundMark x1="85391" y1="12661" x2="93906" y2="53693"/>
                        <a14:foregroundMark x1="97813" y1="53341" x2="90000" y2="18523"/>
                        <a14:foregroundMark x1="90000" y1="18523" x2="86250" y2="11137"/>
                        <a14:foregroundMark x1="95625" y1="62837" x2="94766" y2="57444"/>
                        <a14:foregroundMark x1="93125" y1="63189" x2="58125" y2="69050"/>
                        <a14:foregroundMark x1="65859" y1="14068" x2="13203" y2="28488"/>
                        <a14:foregroundMark x1="12422" y1="30598" x2="12969" y2="42556"/>
                        <a14:foregroundMark x1="10781" y1="37163" x2="6328" y2="55686"/>
                        <a14:foregroundMark x1="6328" y1="55686" x2="10703" y2="81008"/>
                        <a14:foregroundMark x1="10703" y1="81008" x2="17656" y2="85111"/>
                        <a14:foregroundMark x1="2500" y1="45018" x2="2500" y2="45018"/>
                        <a14:foregroundMark x1="54531" y1="73154" x2="54531" y2="73154"/>
                        <a14:foregroundMark x1="58438" y1="71043" x2="35000" y2="82181"/>
                        <a14:foregroundMark x1="34141" y1="82181" x2="17891" y2="88394"/>
                      </a14:backgroundRemoval>
                    </a14:imgEffect>
                  </a14:imgLayer>
                </a14:imgProps>
              </a:ext>
              <a:ext uri="{28A0092B-C50C-407E-A947-70E740481C1C}">
                <a14:useLocalDpi xmlns:a14="http://schemas.microsoft.com/office/drawing/2010/main" val="0"/>
              </a:ext>
            </a:extLst>
          </a:blip>
          <a:stretch>
            <a:fillRect/>
          </a:stretch>
        </p:blipFill>
        <p:spPr>
          <a:xfrm>
            <a:off x="3612995" y="4295943"/>
            <a:ext cx="4047893" cy="2697541"/>
          </a:xfrm>
          <a:prstGeom prst="rect">
            <a:avLst/>
          </a:prstGeom>
        </p:spPr>
      </p:pic>
    </p:spTree>
    <p:extLst>
      <p:ext uri="{BB962C8B-B14F-4D97-AF65-F5344CB8AC3E}">
        <p14:creationId xmlns:p14="http://schemas.microsoft.com/office/powerpoint/2010/main" val="303221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May be required to report material diversion of assets on Form 990</a:t>
            </a:r>
          </a:p>
          <a:p>
            <a:pPr lvl="1"/>
            <a:r>
              <a:rPr lang="en-US" dirty="0"/>
              <a:t>Amount or property involved</a:t>
            </a:r>
          </a:p>
          <a:p>
            <a:pPr lvl="1"/>
            <a:r>
              <a:rPr lang="en-US" dirty="0"/>
              <a:t>Corrective actions taken </a:t>
            </a:r>
          </a:p>
          <a:p>
            <a:r>
              <a:rPr lang="en-US" dirty="0"/>
              <a:t>Potential harm to reputation of the nonprofit</a:t>
            </a:r>
          </a:p>
          <a:p>
            <a:r>
              <a:rPr lang="en-US" dirty="0"/>
              <a:t>Possible loss of tax-exemption</a:t>
            </a:r>
          </a:p>
        </p:txBody>
      </p:sp>
      <p:sp>
        <p:nvSpPr>
          <p:cNvPr id="4" name="Slide Number Placeholder 2"/>
          <p:cNvSpPr>
            <a:spLocks noGrp="1"/>
          </p:cNvSpPr>
          <p:nvPr>
            <p:ph type="sldNum" sz="quarter" idx="12"/>
          </p:nvPr>
        </p:nvSpPr>
        <p:spPr/>
        <p:txBody>
          <a:bodyPr/>
          <a:lstStyle/>
          <a:p>
            <a:fld id="{4C52117B-FCAF-4CED-BEA9-AC61D57794E1}" type="slidenum">
              <a:rPr lang="en-US" smtClean="0"/>
              <a:t>17</a:t>
            </a:fld>
            <a:endParaRPr lang="en-US" dirty="0"/>
          </a:p>
        </p:txBody>
      </p:sp>
      <p:sp>
        <p:nvSpPr>
          <p:cNvPr id="2" name="Title 1"/>
          <p:cNvSpPr>
            <a:spLocks noGrp="1"/>
          </p:cNvSpPr>
          <p:nvPr>
            <p:ph type="title"/>
          </p:nvPr>
        </p:nvSpPr>
        <p:spPr/>
        <p:txBody>
          <a:bodyPr/>
          <a:lstStyle/>
          <a:p>
            <a:r>
              <a:rPr lang="en-US" sz="4000" dirty="0"/>
              <a:t>Other Issues</a:t>
            </a:r>
          </a:p>
        </p:txBody>
      </p:sp>
      <p:sp>
        <p:nvSpPr>
          <p:cNvPr id="5" name="Rectangle: Rounded Corners 4">
            <a:extLst>
              <a:ext uri="{FF2B5EF4-FFF2-40B4-BE49-F238E27FC236}">
                <a16:creationId xmlns:a16="http://schemas.microsoft.com/office/drawing/2014/main" id="{B79B3E35-6574-481F-AEDD-1CCD1FC2CD83}"/>
              </a:ext>
            </a:extLst>
          </p:cNvPr>
          <p:cNvSpPr/>
          <p:nvPr/>
        </p:nvSpPr>
        <p:spPr>
          <a:xfrm>
            <a:off x="2064369" y="5267182"/>
            <a:ext cx="4393581" cy="950414"/>
          </a:xfrm>
          <a:prstGeom prst="roundRect">
            <a:avLst/>
          </a:prstGeom>
          <a:solidFill>
            <a:schemeClr val="bg1">
              <a:lumMod val="85000"/>
            </a:schemeClr>
          </a:solidFill>
          <a:ln w="1111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FF0000"/>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8D48A7E7-9368-4C7D-970E-B8853E666763}"/>
              </a:ext>
            </a:extLst>
          </p:cNvPr>
          <p:cNvSpPr txBox="1"/>
          <p:nvPr/>
        </p:nvSpPr>
        <p:spPr>
          <a:xfrm>
            <a:off x="2064368" y="5291828"/>
            <a:ext cx="4393581" cy="830997"/>
          </a:xfrm>
          <a:prstGeom prst="rect">
            <a:avLst/>
          </a:prstGeom>
          <a:noFill/>
        </p:spPr>
        <p:txBody>
          <a:bodyPr wrap="square" rtlCol="0">
            <a:spAutoFit/>
          </a:bodyPr>
          <a:lstStyle/>
          <a:p>
            <a:r>
              <a:rPr lang="en-US" sz="4800" b="1" dirty="0"/>
              <a:t>TAX EXEMPTION</a:t>
            </a:r>
          </a:p>
        </p:txBody>
      </p:sp>
      <p:cxnSp>
        <p:nvCxnSpPr>
          <p:cNvPr id="10" name="Straight Connector 9">
            <a:extLst>
              <a:ext uri="{FF2B5EF4-FFF2-40B4-BE49-F238E27FC236}">
                <a16:creationId xmlns:a16="http://schemas.microsoft.com/office/drawing/2014/main" id="{E5EDB424-AAA3-4B1A-9AFE-FBC202296898}"/>
              </a:ext>
            </a:extLst>
          </p:cNvPr>
          <p:cNvCxnSpPr>
            <a:cxnSpLocks/>
          </p:cNvCxnSpPr>
          <p:nvPr/>
        </p:nvCxnSpPr>
        <p:spPr>
          <a:xfrm>
            <a:off x="2070101" y="5311161"/>
            <a:ext cx="4387849" cy="833812"/>
          </a:xfrm>
          <a:prstGeom prst="line">
            <a:avLst/>
          </a:prstGeom>
          <a:ln w="1111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942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625" b="98359" l="2656" r="100000"/>
                    </a14:imgEffect>
                  </a14:imgLayer>
                </a14:imgProps>
              </a:ext>
              <a:ext uri="{28A0092B-C50C-407E-A947-70E740481C1C}">
                <a14:useLocalDpi xmlns:a14="http://schemas.microsoft.com/office/drawing/2010/main" val="0"/>
              </a:ext>
            </a:extLst>
          </a:blip>
          <a:stretch>
            <a:fillRect/>
          </a:stretch>
        </p:blipFill>
        <p:spPr>
          <a:xfrm>
            <a:off x="6691745" y="4977245"/>
            <a:ext cx="2265218" cy="1510145"/>
          </a:xfrm>
          <a:prstGeom prst="rect">
            <a:avLst/>
          </a:prstGeom>
        </p:spPr>
      </p:pic>
      <p:sp>
        <p:nvSpPr>
          <p:cNvPr id="3" name="Content Placeholder 2"/>
          <p:cNvSpPr>
            <a:spLocks noGrp="1"/>
          </p:cNvSpPr>
          <p:nvPr>
            <p:ph idx="1"/>
          </p:nvPr>
        </p:nvSpPr>
        <p:spPr/>
        <p:txBody>
          <a:bodyPr>
            <a:normAutofit fontScale="70000" lnSpcReduction="20000"/>
          </a:bodyPr>
          <a:lstStyle/>
          <a:p>
            <a:r>
              <a:rPr lang="en-US" dirty="0"/>
              <a:t>Two signatories for checks over certain dollar amount</a:t>
            </a:r>
          </a:p>
          <a:p>
            <a:r>
              <a:rPr lang="en-US" dirty="0"/>
              <a:t>Original invoice or other appropriate documents required</a:t>
            </a:r>
          </a:p>
          <a:p>
            <a:r>
              <a:rPr lang="en-US" dirty="0"/>
              <a:t>Never pre-sign checks</a:t>
            </a:r>
          </a:p>
          <a:p>
            <a:r>
              <a:rPr lang="en-US" dirty="0"/>
              <a:t>Credit cards should not be allowed for personal use</a:t>
            </a:r>
          </a:p>
          <a:p>
            <a:r>
              <a:rPr lang="en-US" dirty="0"/>
              <a:t>Review every credit card statement, transaction, and support </a:t>
            </a:r>
          </a:p>
          <a:p>
            <a:r>
              <a:rPr lang="en-US" dirty="0"/>
              <a:t>If possible, segregate duties</a:t>
            </a:r>
          </a:p>
          <a:p>
            <a:r>
              <a:rPr lang="en-US" dirty="0"/>
              <a:t>Background checks</a:t>
            </a:r>
          </a:p>
          <a:p>
            <a:r>
              <a:rPr lang="en-US" dirty="0"/>
              <a:t>Encourage whistleblowers</a:t>
            </a:r>
          </a:p>
          <a:p>
            <a:r>
              <a:rPr lang="en-US" dirty="0"/>
              <a:t>Review all disbursements made to the signatories on the accounts</a:t>
            </a:r>
          </a:p>
          <a:p>
            <a:pPr>
              <a:lnSpc>
                <a:spcPct val="120000"/>
              </a:lnSpc>
              <a:spcBef>
                <a:spcPts val="0"/>
              </a:spcBef>
            </a:pPr>
            <a:r>
              <a:rPr lang="en-US" dirty="0"/>
              <a:t>Properly train Trustees or Audit Committee Members that perform reviews</a:t>
            </a:r>
          </a:p>
          <a:p>
            <a:r>
              <a:rPr lang="en-US" dirty="0"/>
              <a:t>Surety Bonds for any accountable Officer</a:t>
            </a:r>
          </a:p>
        </p:txBody>
      </p:sp>
      <p:sp>
        <p:nvSpPr>
          <p:cNvPr id="4" name="Slide Number Placeholder 2"/>
          <p:cNvSpPr>
            <a:spLocks noGrp="1"/>
          </p:cNvSpPr>
          <p:nvPr>
            <p:ph type="sldNum" sz="quarter" idx="12"/>
          </p:nvPr>
        </p:nvSpPr>
        <p:spPr/>
        <p:txBody>
          <a:bodyPr/>
          <a:lstStyle/>
          <a:p>
            <a:fld id="{54BC39D9-83BC-46DE-8FAD-173E1B913465}" type="slidenum">
              <a:rPr lang="en-US" smtClean="0"/>
              <a:t>18</a:t>
            </a:fld>
            <a:endParaRPr lang="en-US" dirty="0"/>
          </a:p>
        </p:txBody>
      </p:sp>
      <p:sp>
        <p:nvSpPr>
          <p:cNvPr id="2" name="Title 1"/>
          <p:cNvSpPr>
            <a:spLocks noGrp="1"/>
          </p:cNvSpPr>
          <p:nvPr>
            <p:ph type="title"/>
          </p:nvPr>
        </p:nvSpPr>
        <p:spPr/>
        <p:txBody>
          <a:bodyPr/>
          <a:lstStyle/>
          <a:p>
            <a:r>
              <a:rPr lang="en-US" sz="4000" dirty="0"/>
              <a:t>Preventative Measures</a:t>
            </a:r>
          </a:p>
        </p:txBody>
      </p:sp>
    </p:spTree>
    <p:extLst>
      <p:ext uri="{BB962C8B-B14F-4D97-AF65-F5344CB8AC3E}">
        <p14:creationId xmlns:p14="http://schemas.microsoft.com/office/powerpoint/2010/main" val="1366361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438A1C-FA93-85A9-F58B-60CC2F94911D}"/>
              </a:ext>
            </a:extLst>
          </p:cNvPr>
          <p:cNvSpPr>
            <a:spLocks noGrp="1"/>
          </p:cNvSpPr>
          <p:nvPr>
            <p:ph idx="1"/>
          </p:nvPr>
        </p:nvSpPr>
        <p:spPr/>
        <p:txBody>
          <a:bodyPr anchor="ctr"/>
          <a:lstStyle/>
          <a:p>
            <a:pPr marL="0" indent="0" algn="ctr">
              <a:buNone/>
            </a:pPr>
            <a:r>
              <a:rPr lang="en-US" sz="4800" dirty="0"/>
              <a:t>3.	Intellectual Property</a:t>
            </a:r>
          </a:p>
        </p:txBody>
      </p:sp>
      <p:sp>
        <p:nvSpPr>
          <p:cNvPr id="3" name="Slide Number Placeholder 2">
            <a:extLst>
              <a:ext uri="{FF2B5EF4-FFF2-40B4-BE49-F238E27FC236}">
                <a16:creationId xmlns:a16="http://schemas.microsoft.com/office/drawing/2014/main" id="{9974A2E9-8508-D2EA-141C-65C2F4A3AAA3}"/>
              </a:ext>
            </a:extLst>
          </p:cNvPr>
          <p:cNvSpPr>
            <a:spLocks noGrp="1"/>
          </p:cNvSpPr>
          <p:nvPr>
            <p:ph type="sldNum" sz="quarter" idx="12"/>
          </p:nvPr>
        </p:nvSpPr>
        <p:spPr/>
        <p:txBody>
          <a:bodyPr/>
          <a:lstStyle/>
          <a:p>
            <a:fld id="{E2FB73DA-5FDE-45B5-BAA4-C61223CC44F6}" type="slidenum">
              <a:rPr lang="en-US" smtClean="0"/>
              <a:pPr/>
              <a:t>19</a:t>
            </a:fld>
            <a:endParaRPr lang="en-US" dirty="0"/>
          </a:p>
        </p:txBody>
      </p:sp>
      <p:sp>
        <p:nvSpPr>
          <p:cNvPr id="4" name="Title 3">
            <a:extLst>
              <a:ext uri="{FF2B5EF4-FFF2-40B4-BE49-F238E27FC236}">
                <a16:creationId xmlns:a16="http://schemas.microsoft.com/office/drawing/2014/main" id="{D017B411-3F17-068D-6D64-14B570319C6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613012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096D1-E025-4135-9295-49EC7C267D7A}"/>
              </a:ext>
            </a:extLst>
          </p:cNvPr>
          <p:cNvSpPr>
            <a:spLocks noGrp="1"/>
          </p:cNvSpPr>
          <p:nvPr>
            <p:ph idx="1"/>
          </p:nvPr>
        </p:nvSpPr>
        <p:spPr>
          <a:xfrm>
            <a:off x="628650" y="1656854"/>
            <a:ext cx="7886700" cy="4882058"/>
          </a:xfrm>
        </p:spPr>
        <p:txBody>
          <a:bodyPr numCol="1"/>
          <a:lstStyle/>
          <a:p>
            <a:pPr marL="742950" indent="-742950">
              <a:buFont typeface="+mj-lt"/>
              <a:buAutoNum type="arabicPeriod"/>
            </a:pPr>
            <a:r>
              <a:rPr lang="en-US" sz="2400" dirty="0"/>
              <a:t>Legal Duties</a:t>
            </a:r>
          </a:p>
          <a:p>
            <a:pPr marL="742950" indent="-742950">
              <a:buFont typeface="+mj-lt"/>
              <a:buAutoNum type="arabicPeriod"/>
            </a:pPr>
            <a:r>
              <a:rPr lang="en-US" sz="2400" dirty="0"/>
              <a:t>Fraud</a:t>
            </a:r>
          </a:p>
          <a:p>
            <a:pPr marL="742950" indent="-742950">
              <a:buFont typeface="+mj-lt"/>
              <a:buAutoNum type="arabicPeriod"/>
            </a:pPr>
            <a:r>
              <a:rPr lang="en-US" sz="2400" dirty="0"/>
              <a:t>Intellectual Property</a:t>
            </a:r>
          </a:p>
          <a:p>
            <a:pPr marL="742950" indent="-742950">
              <a:buFont typeface="+mj-lt"/>
              <a:buAutoNum type="arabicPeriod"/>
            </a:pPr>
            <a:r>
              <a:rPr lang="en-US" sz="2400" dirty="0"/>
              <a:t>Lawsuits</a:t>
            </a:r>
          </a:p>
          <a:p>
            <a:pPr marL="742950" indent="-742950">
              <a:buFont typeface="+mj-lt"/>
              <a:buAutoNum type="arabicPeriod"/>
            </a:pPr>
            <a:r>
              <a:rPr lang="en-US" sz="2400" dirty="0"/>
              <a:t>Insurance</a:t>
            </a:r>
          </a:p>
          <a:p>
            <a:pPr marL="742950" indent="-742950">
              <a:buFont typeface="+mj-lt"/>
              <a:buAutoNum type="arabicPeriod"/>
            </a:pPr>
            <a:r>
              <a:rPr lang="en-US" sz="2400" dirty="0"/>
              <a:t>Tax Exempt Status</a:t>
            </a:r>
          </a:p>
        </p:txBody>
      </p:sp>
      <p:sp>
        <p:nvSpPr>
          <p:cNvPr id="4" name="Slide Number Placeholder 3">
            <a:extLst>
              <a:ext uri="{FF2B5EF4-FFF2-40B4-BE49-F238E27FC236}">
                <a16:creationId xmlns:a16="http://schemas.microsoft.com/office/drawing/2014/main" id="{44506871-5485-42F0-B4A9-48CB7AD52E5B}"/>
              </a:ext>
            </a:extLst>
          </p:cNvPr>
          <p:cNvSpPr>
            <a:spLocks noGrp="1"/>
          </p:cNvSpPr>
          <p:nvPr>
            <p:ph type="sldNum" sz="quarter" idx="12"/>
          </p:nvPr>
        </p:nvSpPr>
        <p:spPr/>
        <p:txBody>
          <a:bodyPr/>
          <a:lstStyle/>
          <a:p>
            <a:fld id="{60B18D57-13A5-4968-950D-8FEF41FA4399}" type="slidenum">
              <a:rPr lang="en-US" smtClean="0"/>
              <a:t>2</a:t>
            </a:fld>
            <a:endParaRPr lang="en-US" dirty="0"/>
          </a:p>
        </p:txBody>
      </p:sp>
      <p:sp>
        <p:nvSpPr>
          <p:cNvPr id="2" name="Title 1">
            <a:extLst>
              <a:ext uri="{FF2B5EF4-FFF2-40B4-BE49-F238E27FC236}">
                <a16:creationId xmlns:a16="http://schemas.microsoft.com/office/drawing/2014/main" id="{55A56B41-B0D4-4CF5-BD92-96F258F0FDE8}"/>
              </a:ext>
            </a:extLst>
          </p:cNvPr>
          <p:cNvSpPr>
            <a:spLocks noGrp="1"/>
          </p:cNvSpPr>
          <p:nvPr>
            <p:ph type="title"/>
          </p:nvPr>
        </p:nvSpPr>
        <p:spPr/>
        <p:txBody>
          <a:bodyPr/>
          <a:lstStyle/>
          <a:p>
            <a:r>
              <a:rPr lang="en-US" sz="3600" dirty="0"/>
              <a:t>Key Legal/</a:t>
            </a:r>
            <a:br>
              <a:rPr lang="en-US" sz="3600" dirty="0"/>
            </a:br>
            <a:r>
              <a:rPr lang="en-US" sz="3600" dirty="0"/>
              <a:t>Operational Issues</a:t>
            </a:r>
          </a:p>
        </p:txBody>
      </p:sp>
    </p:spTree>
    <p:extLst>
      <p:ext uri="{BB962C8B-B14F-4D97-AF65-F5344CB8AC3E}">
        <p14:creationId xmlns:p14="http://schemas.microsoft.com/office/powerpoint/2010/main" val="1698874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Title 4"/>
          <p:cNvSpPr>
            <a:spLocks noGrp="1"/>
          </p:cNvSpPr>
          <p:nvPr>
            <p:ph type="title"/>
          </p:nvPr>
        </p:nvSpPr>
        <p:spPr/>
        <p:txBody>
          <a:bodyPr/>
          <a:lstStyle/>
          <a:p>
            <a:r>
              <a:rPr lang="en-US" dirty="0"/>
              <a:t>VFW Trademarks</a:t>
            </a:r>
          </a:p>
        </p:txBody>
      </p:sp>
      <p:pic>
        <p:nvPicPr>
          <p:cNvPr id="6"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tretch>
            <a:fillRect/>
          </a:stretch>
        </p:blipFill>
        <p:spPr bwMode="auto">
          <a:xfrm>
            <a:off x="591015" y="1446213"/>
            <a:ext cx="2294966" cy="3039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4294967295"/>
          </p:nvPr>
        </p:nvSpPr>
        <p:spPr>
          <a:xfrm>
            <a:off x="3140015" y="1457325"/>
            <a:ext cx="5535634" cy="5530071"/>
          </a:xfrm>
          <a:prstGeom prst="rect">
            <a:avLst/>
          </a:prstGeom>
        </p:spPr>
        <p:txBody>
          <a:bodyPr>
            <a:normAutofit fontScale="55000" lnSpcReduction="20000"/>
          </a:bodyPr>
          <a:lstStyle/>
          <a:p>
            <a:r>
              <a:rPr lang="en-US" sz="3500" dirty="0">
                <a:solidFill>
                  <a:srgbClr val="C00000"/>
                </a:solidFill>
                <a:latin typeface="Arial" panose="020B0604020202020204" pitchFamily="34" charset="0"/>
                <a:cs typeface="Arial" panose="020B0604020202020204" pitchFamily="34" charset="0"/>
              </a:rPr>
              <a:t>Do I need permission for commercial use of the VFW logo?</a:t>
            </a:r>
          </a:p>
          <a:p>
            <a:pPr lvl="1">
              <a:lnSpc>
                <a:spcPct val="100000"/>
              </a:lnSpc>
              <a:spcBef>
                <a:spcPts val="1200"/>
              </a:spcBef>
              <a:spcAft>
                <a:spcPts val="1200"/>
              </a:spcAft>
            </a:pPr>
            <a:r>
              <a:rPr lang="en-US" sz="3100" dirty="0">
                <a:latin typeface="Arial" panose="020B0604020202020204" pitchFamily="34" charset="0"/>
                <a:cs typeface="Arial" panose="020B0604020202020204" pitchFamily="34" charset="0"/>
              </a:rPr>
              <a:t>Yes.  Pursuant U.S.C. Title 36, Sections 230101-230107</a:t>
            </a:r>
            <a:endParaRPr lang="en-US" dirty="0">
              <a:latin typeface="Arial" panose="020B0604020202020204" pitchFamily="34" charset="0"/>
              <a:cs typeface="Arial" panose="020B0604020202020204" pitchFamily="34" charset="0"/>
            </a:endParaRPr>
          </a:p>
          <a:p>
            <a:pPr>
              <a:spcBef>
                <a:spcPts val="1200"/>
              </a:spcBef>
              <a:spcAft>
                <a:spcPts val="1200"/>
              </a:spcAft>
            </a:pPr>
            <a:r>
              <a:rPr lang="en-US" dirty="0">
                <a:solidFill>
                  <a:srgbClr val="C00000"/>
                </a:solidFill>
                <a:latin typeface="Arial" panose="020B0604020202020204" pitchFamily="34" charset="0"/>
                <a:cs typeface="Arial" panose="020B0604020202020204" pitchFamily="34" charset="0"/>
              </a:rPr>
              <a:t>How do I request permission?</a:t>
            </a:r>
          </a:p>
          <a:p>
            <a:pPr marL="457200" indent="0">
              <a:lnSpc>
                <a:spcPct val="100000"/>
              </a:lnSpc>
              <a:spcBef>
                <a:spcPts val="1200"/>
              </a:spcBef>
              <a:spcAft>
                <a:spcPts val="1200"/>
              </a:spcAft>
              <a:buNone/>
              <a:tabLst>
                <a:tab pos="457200" algn="l"/>
              </a:tabLst>
            </a:pPr>
            <a:r>
              <a:rPr lang="en-US" dirty="0">
                <a:latin typeface="Arial" panose="020B0604020202020204" pitchFamily="34" charset="0"/>
                <a:cs typeface="Arial" panose="020B0604020202020204" pitchFamily="34" charset="0"/>
              </a:rPr>
              <a:t>All requests to use the VFW name, logos or emblems should be forwarded to the Quartermaster General’s office.  </a:t>
            </a:r>
          </a:p>
          <a:p>
            <a:pPr>
              <a:spcBef>
                <a:spcPts val="1200"/>
              </a:spcBef>
              <a:spcAft>
                <a:spcPts val="1200"/>
              </a:spcAft>
            </a:pPr>
            <a:r>
              <a:rPr lang="en-US" dirty="0">
                <a:solidFill>
                  <a:srgbClr val="C00000"/>
                </a:solidFill>
                <a:latin typeface="Arial" panose="020B0604020202020204" pitchFamily="34" charset="0"/>
                <a:cs typeface="Arial" panose="020B0604020202020204" pitchFamily="34" charset="0"/>
              </a:rPr>
              <a:t>Requests can be emailed to:</a:t>
            </a:r>
          </a:p>
          <a:p>
            <a:pPr marL="0" indent="0">
              <a:spcBef>
                <a:spcPts val="1200"/>
              </a:spcBef>
              <a:spcAft>
                <a:spcPts val="1200"/>
              </a:spcAft>
              <a:buNone/>
              <a:tabLst>
                <a:tab pos="457200" algn="l"/>
              </a:tabLst>
            </a:pPr>
            <a:r>
              <a:rPr lang="en-US" dirty="0">
                <a:latin typeface="Arial" panose="020B0604020202020204" pitchFamily="34" charset="0"/>
                <a:cs typeface="Arial" panose="020B0604020202020204" pitchFamily="34" charset="0"/>
              </a:rPr>
              <a:t>	qmgeneral@vfw.org</a:t>
            </a:r>
          </a:p>
          <a:p>
            <a:pPr>
              <a:lnSpc>
                <a:spcPct val="100000"/>
              </a:lnSpc>
              <a:spcBef>
                <a:spcPts val="1200"/>
              </a:spcBef>
              <a:spcAft>
                <a:spcPts val="1200"/>
              </a:spcAft>
            </a:pPr>
            <a:r>
              <a:rPr lang="en-US" dirty="0">
                <a:solidFill>
                  <a:srgbClr val="C00000"/>
                </a:solidFill>
                <a:latin typeface="Arial" panose="020B0604020202020204" pitchFamily="34" charset="0"/>
                <a:cs typeface="Arial" panose="020B0604020202020204" pitchFamily="34" charset="0"/>
              </a:rPr>
              <a:t>Or mailed to:  </a:t>
            </a:r>
          </a:p>
          <a:p>
            <a:pPr marL="457200" lvl="1" indent="0">
              <a:lnSpc>
                <a:spcPct val="100000"/>
              </a:lnSpc>
              <a:spcBef>
                <a:spcPts val="0"/>
              </a:spcBef>
              <a:buNone/>
              <a:tabLst>
                <a:tab pos="457200" algn="l"/>
              </a:tabLst>
            </a:pPr>
            <a:r>
              <a:rPr lang="en-US" dirty="0">
                <a:latin typeface="Arial" panose="020B0604020202020204" pitchFamily="34" charset="0"/>
                <a:cs typeface="Arial" panose="020B0604020202020204" pitchFamily="34" charset="0"/>
              </a:rPr>
              <a:t>Quartermaster General</a:t>
            </a:r>
          </a:p>
          <a:p>
            <a:pPr marL="457200" lvl="1" indent="0">
              <a:lnSpc>
                <a:spcPct val="100000"/>
              </a:lnSpc>
              <a:spcBef>
                <a:spcPts val="0"/>
              </a:spcBef>
              <a:buNone/>
              <a:tabLst>
                <a:tab pos="457200" algn="l"/>
              </a:tabLst>
            </a:pPr>
            <a:r>
              <a:rPr lang="en-US" dirty="0">
                <a:latin typeface="Arial" panose="020B0604020202020204" pitchFamily="34" charset="0"/>
                <a:cs typeface="Arial" panose="020B0604020202020204" pitchFamily="34" charset="0"/>
              </a:rPr>
              <a:t>Veterans of Foreign Wars of the U.S.</a:t>
            </a:r>
          </a:p>
          <a:p>
            <a:pPr marL="457200" lvl="1" indent="0">
              <a:lnSpc>
                <a:spcPct val="100000"/>
              </a:lnSpc>
              <a:spcBef>
                <a:spcPts val="0"/>
              </a:spcBef>
              <a:buNone/>
              <a:tabLst>
                <a:tab pos="457200" algn="l"/>
              </a:tabLst>
            </a:pPr>
            <a:r>
              <a:rPr lang="en-US" dirty="0">
                <a:latin typeface="Arial" panose="020B0604020202020204" pitchFamily="34" charset="0"/>
                <a:cs typeface="Arial" panose="020B0604020202020204" pitchFamily="34" charset="0"/>
              </a:rPr>
              <a:t>406 W 34th Street</a:t>
            </a:r>
          </a:p>
          <a:p>
            <a:pPr marL="457200" lvl="1" indent="0">
              <a:lnSpc>
                <a:spcPct val="100000"/>
              </a:lnSpc>
              <a:spcBef>
                <a:spcPts val="0"/>
              </a:spcBef>
              <a:buNone/>
              <a:tabLst>
                <a:tab pos="457200" algn="l"/>
              </a:tabLst>
            </a:pPr>
            <a:r>
              <a:rPr lang="en-US" dirty="0">
                <a:latin typeface="Arial" panose="020B0604020202020204" pitchFamily="34" charset="0"/>
                <a:cs typeface="Arial" panose="020B0604020202020204" pitchFamily="34" charset="0"/>
              </a:rPr>
              <a:t>Kansas City, MO  64111</a:t>
            </a:r>
          </a:p>
          <a:p>
            <a:pPr>
              <a:lnSpc>
                <a:spcPct val="100000"/>
              </a:lnSpc>
              <a:spcBef>
                <a:spcPts val="1200"/>
              </a:spcBef>
              <a:spcAft>
                <a:spcPts val="1200"/>
              </a:spcAft>
            </a:pPr>
            <a:r>
              <a:rPr lang="en-US" dirty="0">
                <a:solidFill>
                  <a:srgbClr val="C00000"/>
                </a:solidFill>
                <a:latin typeface="Arial" panose="020B0604020202020204" pitchFamily="34" charset="0"/>
                <a:cs typeface="Arial" panose="020B0604020202020204" pitchFamily="34" charset="0"/>
              </a:rPr>
              <a:t>Authorization Request forms are available to initiate such a request.</a:t>
            </a:r>
          </a:p>
        </p:txBody>
      </p:sp>
    </p:spTree>
    <p:extLst>
      <p:ext uri="{BB962C8B-B14F-4D97-AF65-F5344CB8AC3E}">
        <p14:creationId xmlns:p14="http://schemas.microsoft.com/office/powerpoint/2010/main" val="203059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p:txBody>
          <a:bodyPr/>
          <a:lstStyle/>
          <a:p>
            <a:r>
              <a:rPr lang="en-US" dirty="0"/>
              <a:t>VFW Trademarks</a:t>
            </a:r>
          </a:p>
        </p:txBody>
      </p:sp>
      <p:sp>
        <p:nvSpPr>
          <p:cNvPr id="2" name="Content Placeholder 1"/>
          <p:cNvSpPr>
            <a:spLocks noGrp="1"/>
          </p:cNvSpPr>
          <p:nvPr>
            <p:ph idx="4294967295"/>
          </p:nvPr>
        </p:nvSpPr>
        <p:spPr>
          <a:xfrm>
            <a:off x="628650" y="1657349"/>
            <a:ext cx="7886700" cy="4881563"/>
          </a:xfrm>
          <a:prstGeom prst="rect">
            <a:avLst/>
          </a:prstGeom>
        </p:spPr>
        <p:txBody>
          <a:bodyPr>
            <a:normAutofit fontScale="77500" lnSpcReduction="20000"/>
          </a:bodyPr>
          <a:lstStyle/>
          <a:p>
            <a:pPr>
              <a:lnSpc>
                <a:spcPct val="100000"/>
              </a:lnSpc>
              <a:spcBef>
                <a:spcPts val="1200"/>
              </a:spcBef>
              <a:spcAft>
                <a:spcPts val="1200"/>
              </a:spcAft>
            </a:pPr>
            <a:r>
              <a:rPr lang="en-US" dirty="0">
                <a:solidFill>
                  <a:srgbClr val="C00000"/>
                </a:solidFill>
                <a:latin typeface="Arial" panose="020B0604020202020204" pitchFamily="34" charset="0"/>
                <a:cs typeface="Arial" panose="020B0604020202020204" pitchFamily="34" charset="0"/>
              </a:rPr>
              <a:t>Are logos available for Posts and Departments to be used for community events or to create handouts about VFW initiatives?</a:t>
            </a:r>
          </a:p>
          <a:p>
            <a:pPr lvl="1">
              <a:lnSpc>
                <a:spcPct val="100000"/>
              </a:lnSpc>
              <a:spcBef>
                <a:spcPts val="1200"/>
              </a:spcBef>
              <a:spcAft>
                <a:spcPts val="1200"/>
              </a:spcAft>
            </a:pPr>
            <a:r>
              <a:rPr lang="en-US" dirty="0">
                <a:latin typeface="Arial" panose="020B0604020202020204" pitchFamily="34" charset="0"/>
                <a:cs typeface="Arial" panose="020B0604020202020204" pitchFamily="34" charset="0"/>
              </a:rPr>
              <a:t>Yes.  Use of the VFW name, logos or emblems by a VFW entity (e.g., Posts, District, or Department) may be used for a VFW activity.  </a:t>
            </a:r>
          </a:p>
          <a:p>
            <a:pPr lvl="1">
              <a:lnSpc>
                <a:spcPct val="100000"/>
              </a:lnSpc>
              <a:spcBef>
                <a:spcPts val="1200"/>
              </a:spcBef>
              <a:spcAft>
                <a:spcPts val="1200"/>
              </a:spcAft>
            </a:pPr>
            <a:r>
              <a:rPr lang="en-US" dirty="0">
                <a:latin typeface="Arial" panose="020B0604020202020204" pitchFamily="34" charset="0"/>
                <a:cs typeface="Arial" panose="020B0604020202020204" pitchFamily="34" charset="0"/>
              </a:rPr>
              <a:t>VFW activities include the creation of brochures for membership drives, websites, Post events and other outreach efforts. </a:t>
            </a:r>
          </a:p>
          <a:p>
            <a:pPr lvl="1">
              <a:lnSpc>
                <a:spcPct val="100000"/>
              </a:lnSpc>
              <a:spcBef>
                <a:spcPts val="1200"/>
              </a:spcBef>
              <a:spcAft>
                <a:spcPts val="1200"/>
              </a:spcAft>
            </a:pPr>
            <a:r>
              <a:rPr lang="en-US" dirty="0">
                <a:latin typeface="Arial" panose="020B0604020202020204" pitchFamily="34" charset="0"/>
                <a:cs typeface="Arial" panose="020B0604020202020204" pitchFamily="34" charset="0"/>
              </a:rPr>
              <a:t>Post and Department logos can be obtained by visiting www.vfw.org/logos/Post[insert your Post #] or www.vfw.org/logos/[insert state postal abbrev.]  District logos are available upon request submitted to </a:t>
            </a:r>
            <a:r>
              <a:rPr lang="en-US" dirty="0">
                <a:latin typeface="Arial" panose="020B0604020202020204" pitchFamily="34" charset="0"/>
                <a:cs typeface="Arial" panose="020B0604020202020204" pitchFamily="34" charset="0"/>
                <a:hlinkClick r:id="rId2"/>
              </a:rPr>
              <a:t>communications@vfw.org</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92371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51E970-32DD-425D-85A3-E7753CE58DF5}"/>
              </a:ext>
            </a:extLst>
          </p:cNvPr>
          <p:cNvSpPr>
            <a:spLocks noGrp="1"/>
          </p:cNvSpPr>
          <p:nvPr>
            <p:ph idx="1"/>
          </p:nvPr>
        </p:nvSpPr>
        <p:spPr>
          <a:xfrm>
            <a:off x="628650" y="1474292"/>
            <a:ext cx="7886700" cy="4882058"/>
          </a:xfrm>
        </p:spPr>
        <p:txBody>
          <a:bodyPr/>
          <a:lstStyle/>
          <a:p>
            <a:r>
              <a:rPr lang="en-US" dirty="0"/>
              <a:t>Use of VFW name and logos</a:t>
            </a:r>
          </a:p>
          <a:p>
            <a:pPr lvl="1"/>
            <a:r>
              <a:rPr lang="en-US" dirty="0"/>
              <a:t>Posts and Departments may use the logo for VFW activities (non-commercial).</a:t>
            </a:r>
          </a:p>
          <a:p>
            <a:pPr lvl="2"/>
            <a:r>
              <a:rPr lang="en-US" dirty="0"/>
              <a:t>Brochures for membership drives</a:t>
            </a:r>
          </a:p>
          <a:p>
            <a:pPr lvl="2"/>
            <a:r>
              <a:rPr lang="en-US" dirty="0"/>
              <a:t>Post events</a:t>
            </a:r>
          </a:p>
          <a:p>
            <a:pPr lvl="2"/>
            <a:r>
              <a:rPr lang="en-US" dirty="0"/>
              <a:t>Community outreach effort</a:t>
            </a:r>
          </a:p>
          <a:p>
            <a:pPr lvl="1"/>
            <a:r>
              <a:rPr lang="en-US" dirty="0"/>
              <a:t>For merchandise, the first stop is VFW Store.</a:t>
            </a:r>
          </a:p>
          <a:p>
            <a:pPr lvl="1"/>
            <a:r>
              <a:rPr lang="en-US" dirty="0"/>
              <a:t>For other uses, you must have the authorization of the Quartermaster General.</a:t>
            </a:r>
          </a:p>
        </p:txBody>
      </p:sp>
      <p:sp>
        <p:nvSpPr>
          <p:cNvPr id="4" name="Slide Number Placeholder 3">
            <a:extLst>
              <a:ext uri="{FF2B5EF4-FFF2-40B4-BE49-F238E27FC236}">
                <a16:creationId xmlns:a16="http://schemas.microsoft.com/office/drawing/2014/main" id="{09E21ACF-E8C2-4EA3-B62B-9BE52F4CC673}"/>
              </a:ext>
            </a:extLst>
          </p:cNvPr>
          <p:cNvSpPr>
            <a:spLocks noGrp="1"/>
          </p:cNvSpPr>
          <p:nvPr>
            <p:ph type="sldNum" sz="quarter" idx="12"/>
          </p:nvPr>
        </p:nvSpPr>
        <p:spPr/>
        <p:txBody>
          <a:bodyPr/>
          <a:lstStyle/>
          <a:p>
            <a:fld id="{60B18D57-13A5-4968-950D-8FEF41FA4399}" type="slidenum">
              <a:rPr lang="en-US" smtClean="0"/>
              <a:t>22</a:t>
            </a:fld>
            <a:endParaRPr lang="en-US" dirty="0"/>
          </a:p>
        </p:txBody>
      </p:sp>
      <p:sp>
        <p:nvSpPr>
          <p:cNvPr id="6" name="Title 5">
            <a:extLst>
              <a:ext uri="{FF2B5EF4-FFF2-40B4-BE49-F238E27FC236}">
                <a16:creationId xmlns:a16="http://schemas.microsoft.com/office/drawing/2014/main" id="{9F83064C-6DB4-4026-9F3C-F1BBC864AA23}"/>
              </a:ext>
            </a:extLst>
          </p:cNvPr>
          <p:cNvSpPr>
            <a:spLocks noGrp="1"/>
          </p:cNvSpPr>
          <p:nvPr>
            <p:ph type="title"/>
          </p:nvPr>
        </p:nvSpPr>
        <p:spPr/>
        <p:txBody>
          <a:bodyPr/>
          <a:lstStyle/>
          <a:p>
            <a:r>
              <a:rPr lang="en-US" sz="4000" dirty="0"/>
              <a:t>VFW Trademarks</a:t>
            </a:r>
          </a:p>
        </p:txBody>
      </p:sp>
      <p:pic>
        <p:nvPicPr>
          <p:cNvPr id="3" name="Picture 2">
            <a:extLst>
              <a:ext uri="{FF2B5EF4-FFF2-40B4-BE49-F238E27FC236}">
                <a16:creationId xmlns:a16="http://schemas.microsoft.com/office/drawing/2014/main" id="{D185F7A7-3B2C-484F-92FE-0CBAE9A75C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7198" y="5799401"/>
            <a:ext cx="3782835" cy="257600"/>
          </a:xfrm>
          <a:prstGeom prst="rect">
            <a:avLst/>
          </a:prstGeom>
        </p:spPr>
      </p:pic>
      <p:pic>
        <p:nvPicPr>
          <p:cNvPr id="10" name="Picture 9" descr="A picture containing text, queen, flag, sign&#10;&#10;Description automatically generated">
            <a:extLst>
              <a:ext uri="{FF2B5EF4-FFF2-40B4-BE49-F238E27FC236}">
                <a16:creationId xmlns:a16="http://schemas.microsoft.com/office/drawing/2014/main" id="{FE32FBE5-2AD0-4DF6-B2D9-7A1A08DD7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4543" y="2698874"/>
            <a:ext cx="1039396" cy="1040228"/>
          </a:xfrm>
          <a:prstGeom prst="rect">
            <a:avLst/>
          </a:prstGeom>
        </p:spPr>
      </p:pic>
      <p:pic>
        <p:nvPicPr>
          <p:cNvPr id="19" name="Picture 18" descr="Logo&#10;&#10;Description automatically generated">
            <a:extLst>
              <a:ext uri="{FF2B5EF4-FFF2-40B4-BE49-F238E27FC236}">
                <a16:creationId xmlns:a16="http://schemas.microsoft.com/office/drawing/2014/main" id="{9128277D-48B8-4232-A3B4-07D0088A6AF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122" b="94416" l="5500" r="91000">
                        <a14:foregroundMark x1="25500" y1="18274" x2="25500" y2="18274"/>
                        <a14:foregroundMark x1="17000" y1="35025" x2="17000" y2="35025"/>
                        <a14:foregroundMark x1="13000" y1="55330" x2="11000" y2="58376"/>
                        <a14:foregroundMark x1="18500" y1="71574" x2="21000" y2="74619"/>
                        <a14:foregroundMark x1="41500" y1="86294" x2="41500" y2="86294"/>
                        <a14:foregroundMark x1="91000" y1="61929" x2="91000" y2="61929"/>
                        <a14:foregroundMark x1="64000" y1="86294" x2="64000" y2="86294"/>
                        <a14:foregroundMark x1="46500" y1="91371" x2="46500" y2="91371"/>
                        <a14:foregroundMark x1="87000" y1="45685" x2="87000" y2="45685"/>
                        <a14:foregroundMark x1="85500" y1="38071" x2="85500" y2="38071"/>
                        <a14:foregroundMark x1="79500" y1="27411" x2="78000" y2="24873"/>
                        <a14:foregroundMark x1="72500" y1="17259" x2="72500" y2="17259"/>
                        <a14:foregroundMark x1="84000" y1="30457" x2="84000" y2="30457"/>
                        <a14:foregroundMark x1="71000" y1="19797" x2="71000" y2="19797"/>
                        <a14:foregroundMark x1="63500" y1="13706" x2="63500" y2="13706"/>
                        <a14:foregroundMark x1="88000" y1="41117" x2="88000" y2="41117"/>
                        <a14:foregroundMark x1="89500" y1="39086" x2="89500" y2="39086"/>
                        <a14:foregroundMark x1="60500" y1="11675" x2="60500" y2="11675"/>
                        <a14:foregroundMark x1="44500" y1="8122" x2="44500" y2="8122"/>
                        <a14:foregroundMark x1="55000" y1="14213" x2="55000" y2="14213"/>
                        <a14:foregroundMark x1="40500" y1="14213" x2="40500" y2="14213"/>
                        <a14:foregroundMark x1="53000" y1="9645" x2="53000" y2="9645"/>
                        <a14:foregroundMark x1="50500" y1="12690" x2="50500" y2="12690"/>
                        <a14:foregroundMark x1="34500" y1="11168" x2="34500" y2="11168"/>
                        <a14:foregroundMark x1="17000" y1="24365" x2="17000" y2="24365"/>
                        <a14:foregroundMark x1="18000" y1="29949" x2="18000" y2="29949"/>
                        <a14:foregroundMark x1="11500" y1="34518" x2="11500" y2="34518"/>
                        <a14:foregroundMark x1="12500" y1="46701" x2="12500" y2="46701"/>
                        <a14:foregroundMark x1="10000" y1="48223" x2="10000" y2="48223"/>
                        <a14:foregroundMark x1="11000" y1="41117" x2="11000" y2="41117"/>
                        <a14:foregroundMark x1="14000" y1="34518" x2="14000" y2="34518"/>
                        <a14:foregroundMark x1="13000" y1="32995" x2="13000" y2="32995"/>
                        <a14:foregroundMark x1="27000" y1="59898" x2="27000" y2="59898"/>
                        <a14:foregroundMark x1="38500" y1="70558" x2="38500" y2="70558"/>
                        <a14:foregroundMark x1="24000" y1="50761" x2="24000" y2="50761"/>
                        <a14:foregroundMark x1="62000" y1="36041" x2="62000" y2="36041"/>
                        <a14:foregroundMark x1="72500" y1="36041" x2="72500" y2="36041"/>
                        <a14:foregroundMark x1="72000" y1="30457" x2="72000" y2="30457"/>
                        <a14:foregroundMark x1="70500" y1="28934" x2="70500" y2="28934"/>
                        <a14:foregroundMark x1="76500" y1="42132" x2="76500" y2="42132"/>
                        <a14:foregroundMark x1="68000" y1="42132" x2="68000" y2="42132"/>
                        <a14:foregroundMark x1="75000" y1="42640" x2="75000" y2="42640"/>
                        <a14:foregroundMark x1="72500" y1="58376" x2="72500" y2="58376"/>
                        <a14:foregroundMark x1="61000" y1="58883" x2="57500" y2="58883"/>
                        <a14:foregroundMark x1="59500" y1="76142" x2="59500" y2="76142"/>
                        <a14:foregroundMark x1="71000" y1="72081" x2="71000" y2="72081"/>
                        <a14:foregroundMark x1="59500" y1="74619" x2="59500" y2="74619"/>
                        <a14:foregroundMark x1="57500" y1="73096" x2="57500" y2="73096"/>
                        <a14:foregroundMark x1="7500" y1="49746" x2="7500" y2="49746"/>
                        <a14:foregroundMark x1="5500" y1="47716" x2="5500" y2="47716"/>
                        <a14:foregroundMark x1="49500" y1="94416" x2="49500" y2="94416"/>
                        <a14:backgroundMark x1="11000" y1="9645" x2="11000" y2="9645"/>
                        <a14:backgroundMark x1="92500" y1="8122" x2="89500" y2="10152"/>
                        <a14:backgroundMark x1="90000" y1="92386" x2="90000" y2="92386"/>
                        <a14:backgroundMark x1="10000" y1="92893" x2="10000" y2="92893"/>
                      </a14:backgroundRemoval>
                    </a14:imgEffect>
                  </a14:imgLayer>
                </a14:imgProps>
              </a:ext>
              <a:ext uri="{28A0092B-C50C-407E-A947-70E740481C1C}">
                <a14:useLocalDpi xmlns:a14="http://schemas.microsoft.com/office/drawing/2010/main" val="0"/>
              </a:ext>
            </a:extLst>
          </a:blip>
          <a:stretch>
            <a:fillRect/>
          </a:stretch>
        </p:blipFill>
        <p:spPr>
          <a:xfrm>
            <a:off x="215153" y="2998745"/>
            <a:ext cx="1186846" cy="1169043"/>
          </a:xfrm>
          <a:prstGeom prst="rect">
            <a:avLst/>
          </a:prstGeom>
        </p:spPr>
      </p:pic>
      <p:pic>
        <p:nvPicPr>
          <p:cNvPr id="21" name="Picture 20" descr="A picture containing logo&#10;&#10;Description automatically generated">
            <a:extLst>
              <a:ext uri="{FF2B5EF4-FFF2-40B4-BE49-F238E27FC236}">
                <a16:creationId xmlns:a16="http://schemas.microsoft.com/office/drawing/2014/main" id="{1D4191C8-36E9-472E-99F5-CB6FC4685D8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6768" b="70990" l="7005" r="94668">
                        <a14:foregroundMark x1="28907" y1="59152" x2="28907" y2="59152"/>
                        <a14:foregroundMark x1="23785" y1="59152" x2="23785" y2="59152"/>
                        <a14:foregroundMark x1="20857" y1="64242" x2="67067" y2="52364"/>
                        <a14:foregroundMark x1="67067" y1="52364" x2="31417" y2="64808"/>
                        <a14:foregroundMark x1="31417" y1="64808" x2="18662" y2="64808"/>
                        <a14:foregroundMark x1="55985" y1="60848" x2="78672" y2="56889"/>
                        <a14:foregroundMark x1="85206" y1="48404" x2="85938" y2="45051"/>
                        <a14:foregroundMark x1="86670" y1="50101" x2="77940" y2="62545"/>
                        <a14:foregroundMark x1="86670" y1="58586" x2="74281" y2="68202"/>
                        <a14:foregroundMark x1="91061" y1="47838" x2="90329" y2="51798"/>
                        <a14:foregroundMark x1="78672" y1="60848" x2="34030" y2="64808"/>
                        <a14:foregroundMark x1="51594" y1="55192" x2="11343" y2="58586"/>
                        <a14:foregroundMark x1="53790" y1="59152" x2="53790" y2="59152"/>
                        <a14:foregroundMark x1="30371" y1="59717" x2="30371" y2="59717"/>
                        <a14:foregroundMark x1="12807" y1="71030" x2="12807" y2="71030"/>
                        <a14:foregroundMark x1="7005" y1="58586" x2="7005" y2="58586"/>
                        <a14:foregroundMark x1="94720" y1="52929" x2="94720" y2="52929"/>
                        <a14:foregroundMark x1="44276" y1="16768" x2="44276" y2="16768"/>
                        <a14:foregroundMark x1="78672" y1="53495" x2="78672" y2="53495"/>
                      </a14:backgroundRemoval>
                    </a14:imgEffect>
                  </a14:imgLayer>
                </a14:imgProps>
              </a:ext>
              <a:ext uri="{28A0092B-C50C-407E-A947-70E740481C1C}">
                <a14:useLocalDpi xmlns:a14="http://schemas.microsoft.com/office/drawing/2010/main" val="0"/>
              </a:ext>
            </a:extLst>
          </a:blip>
          <a:srcRect l="2865" t="12520" b="25051"/>
          <a:stretch/>
        </p:blipFill>
        <p:spPr>
          <a:xfrm>
            <a:off x="293246" y="5692240"/>
            <a:ext cx="1250672" cy="1040227"/>
          </a:xfrm>
          <a:prstGeom prst="rect">
            <a:avLst/>
          </a:prstGeom>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4171950" y="6107245"/>
            <a:ext cx="4572000" cy="830997"/>
          </a:xfrm>
          <a:prstGeom prst="rect">
            <a:avLst/>
          </a:prstGeom>
        </p:spPr>
        <p:txBody>
          <a:bodyPr>
            <a:spAutoFit/>
          </a:bodyPr>
          <a:lstStyle/>
          <a:p>
            <a:pPr lvl="0" eaLnBrk="0" fontAlgn="base" hangingPunct="0">
              <a:spcBef>
                <a:spcPct val="0"/>
              </a:spcBef>
              <a:spcAft>
                <a:spcPct val="0"/>
              </a:spcAft>
            </a:pPr>
            <a:r>
              <a:rPr lang="en-US" altLang="en-US" sz="2400" b="1" dirty="0">
                <a:solidFill>
                  <a:srgbClr val="002060"/>
                </a:solidFill>
                <a:latin typeface="Bodoni MT" panose="02070603080606020203" pitchFamily="18" charset="0"/>
                <a:ea typeface="Calibri" panose="020F0502020204030204" pitchFamily="34" charset="0"/>
                <a:cs typeface="Times New Roman" panose="02020603050405020304" pitchFamily="18" charset="0"/>
              </a:rPr>
              <a:t>EVERYTHING WE DO, WE DO FOR VETERANS</a:t>
            </a:r>
            <a:r>
              <a:rPr lang="en-US" altLang="en-US" sz="1200" b="1" dirty="0">
                <a:solidFill>
                  <a:srgbClr val="002060"/>
                </a:solidFill>
                <a:latin typeface="Bodoni MT" panose="02070603080606020203" pitchFamily="18" charset="0"/>
                <a:ea typeface="Calibri" panose="020F0502020204030204" pitchFamily="34" charset="0"/>
                <a:cs typeface="Calibri" panose="020F0502020204030204" pitchFamily="34" charset="0"/>
              </a:rPr>
              <a:t>®</a:t>
            </a:r>
            <a:endParaRPr lang="en-US" altLang="en-US" sz="1200" dirty="0">
              <a:latin typeface="Bodoni MT" panose="02070603080606020203" pitchFamily="18" charset="0"/>
            </a:endParaRPr>
          </a:p>
        </p:txBody>
      </p:sp>
    </p:spTree>
    <p:extLst>
      <p:ext uri="{BB962C8B-B14F-4D97-AF65-F5344CB8AC3E}">
        <p14:creationId xmlns:p14="http://schemas.microsoft.com/office/powerpoint/2010/main" val="580758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p:txBody>
          <a:bodyPr/>
          <a:lstStyle/>
          <a:p>
            <a:r>
              <a:rPr lang="en-US" dirty="0"/>
              <a:t>Intellectual Property</a:t>
            </a:r>
          </a:p>
        </p:txBody>
      </p:sp>
      <p:sp>
        <p:nvSpPr>
          <p:cNvPr id="2" name="Content Placeholder 1"/>
          <p:cNvSpPr>
            <a:spLocks noGrp="1"/>
          </p:cNvSpPr>
          <p:nvPr>
            <p:ph idx="4294967295"/>
          </p:nvPr>
        </p:nvSpPr>
        <p:spPr>
          <a:xfrm>
            <a:off x="628650" y="1474787"/>
            <a:ext cx="7886700" cy="4881563"/>
          </a:xfrm>
          <a:prstGeom prst="rect">
            <a:avLst/>
          </a:prstGeom>
        </p:spPr>
        <p:txBody>
          <a:bodyPr>
            <a:normAutofit fontScale="85000" lnSpcReduction="20000"/>
          </a:bodyPr>
          <a:lstStyle/>
          <a:p>
            <a:pPr>
              <a:lnSpc>
                <a:spcPct val="100000"/>
              </a:lnSpc>
              <a:spcBef>
                <a:spcPts val="0"/>
              </a:spcBef>
            </a:pPr>
            <a:r>
              <a:rPr lang="en-US" dirty="0">
                <a:solidFill>
                  <a:srgbClr val="C00000"/>
                </a:solidFill>
                <a:latin typeface="Arial" panose="020B0604020202020204" pitchFamily="34" charset="0"/>
                <a:cs typeface="Arial" panose="020B0604020202020204" pitchFamily="34" charset="0"/>
              </a:rPr>
              <a:t>Can I copy and publish material that I find through online search engines?</a:t>
            </a:r>
          </a:p>
          <a:p>
            <a:pPr lvl="1">
              <a:lnSpc>
                <a:spcPct val="100000"/>
              </a:lnSpc>
              <a:spcBef>
                <a:spcPts val="1200"/>
              </a:spcBef>
              <a:spcAft>
                <a:spcPts val="1200"/>
              </a:spcAft>
            </a:pPr>
            <a:r>
              <a:rPr lang="en-US" dirty="0">
                <a:latin typeface="Arial" panose="020B0604020202020204" pitchFamily="34" charset="0"/>
                <a:cs typeface="Arial" panose="020B0604020202020204" pitchFamily="34" charset="0"/>
              </a:rPr>
              <a:t>No.  The fact that material is available and easily copied on a website does not lessen its copyright protection.  The best practice is always to get consent.</a:t>
            </a:r>
          </a:p>
          <a:p>
            <a:pPr>
              <a:lnSpc>
                <a:spcPct val="100000"/>
              </a:lnSpc>
            </a:pPr>
            <a:r>
              <a:rPr lang="en-US" dirty="0">
                <a:solidFill>
                  <a:srgbClr val="C00000"/>
                </a:solidFill>
                <a:latin typeface="Arial" panose="020B0604020202020204" pitchFamily="34" charset="0"/>
                <a:cs typeface="Arial" panose="020B0604020202020204" pitchFamily="34" charset="0"/>
              </a:rPr>
              <a:t>Am I protected against a copyright claim if I properly credit the artwork that is copied?</a:t>
            </a:r>
          </a:p>
          <a:p>
            <a:pPr lvl="1">
              <a:lnSpc>
                <a:spcPct val="100000"/>
              </a:lnSpc>
              <a:spcBef>
                <a:spcPts val="1200"/>
              </a:spcBef>
              <a:spcAft>
                <a:spcPts val="1200"/>
              </a:spcAft>
            </a:pPr>
            <a:r>
              <a:rPr lang="en-US" dirty="0">
                <a:latin typeface="Arial" panose="020B0604020202020204" pitchFamily="34" charset="0"/>
                <a:cs typeface="Arial" panose="020B0604020202020204" pitchFamily="34" charset="0"/>
              </a:rPr>
              <a:t>No.  The focus on copyright is on consent, not credit.  You must obtain appropriate consent from the owner of the work before it is used, even if you credit the source.  Crediting work is not a legal defense to a copyright infringement claim. </a:t>
            </a:r>
          </a:p>
        </p:txBody>
      </p:sp>
    </p:spTree>
    <p:extLst>
      <p:ext uri="{BB962C8B-B14F-4D97-AF65-F5344CB8AC3E}">
        <p14:creationId xmlns:p14="http://schemas.microsoft.com/office/powerpoint/2010/main" val="2550205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2C9F7C3-EB76-4E32-A774-F8A99C9C9C3E}"/>
              </a:ext>
            </a:extLst>
          </p:cNvPr>
          <p:cNvSpPr>
            <a:spLocks noGrp="1"/>
          </p:cNvSpPr>
          <p:nvPr>
            <p:ph idx="1"/>
          </p:nvPr>
        </p:nvSpPr>
        <p:spPr>
          <a:xfrm>
            <a:off x="628650" y="1474292"/>
            <a:ext cx="7886700" cy="4882058"/>
          </a:xfrm>
        </p:spPr>
        <p:txBody>
          <a:bodyPr>
            <a:normAutofit fontScale="70000" lnSpcReduction="20000"/>
          </a:bodyPr>
          <a:lstStyle/>
          <a:p>
            <a:r>
              <a:rPr lang="en-US" dirty="0"/>
              <a:t>Company/Organizations logos</a:t>
            </a:r>
          </a:p>
          <a:p>
            <a:pPr lvl="1"/>
            <a:r>
              <a:rPr lang="en-US" dirty="0"/>
              <a:t>This includes military service branches</a:t>
            </a:r>
          </a:p>
          <a:p>
            <a:pPr lvl="1"/>
            <a:r>
              <a:rPr lang="en-US" i="1" dirty="0"/>
              <a:t>Memorial Day, Armed Forces Day, Independence Day, and Veterans Day is now allowed without first obtaining further written authorization. </a:t>
            </a:r>
          </a:p>
          <a:p>
            <a:endParaRPr lang="en-US" dirty="0"/>
          </a:p>
          <a:p>
            <a:r>
              <a:rPr lang="en-US" dirty="0"/>
              <a:t>Pictures and videos</a:t>
            </a:r>
          </a:p>
          <a:p>
            <a:pPr lvl="1"/>
            <a:r>
              <a:rPr lang="en-US" dirty="0"/>
              <a:t>Companies are using AI and other means to find copyright infringers</a:t>
            </a:r>
          </a:p>
          <a:p>
            <a:pPr lvl="1"/>
            <a:r>
              <a:rPr lang="en-US" dirty="0"/>
              <a:t>DoD images require disclaimer</a:t>
            </a:r>
          </a:p>
          <a:p>
            <a:pPr marL="0" indent="0" fontAlgn="base">
              <a:buNone/>
            </a:pPr>
            <a:r>
              <a:rPr lang="en-US" sz="2600" i="1" dirty="0">
                <a:solidFill>
                  <a:srgbClr val="000000"/>
                </a:solidFill>
              </a:rPr>
              <a:t>	</a:t>
            </a:r>
            <a:r>
              <a:rPr lang="en-US" sz="2600" b="0" i="1" dirty="0">
                <a:solidFill>
                  <a:srgbClr val="000000"/>
                </a:solidFill>
                <a:effectLst/>
              </a:rPr>
              <a:t>The VFW </a:t>
            </a:r>
            <a:r>
              <a:rPr lang="en-US" sz="2600" i="1" dirty="0"/>
              <a:t>is not affiliated with the Department of Defense or any 	Military Service. VFW is not an official component of the 	Department of Defense or any Military Service</a:t>
            </a:r>
          </a:p>
          <a:p>
            <a:r>
              <a:rPr lang="en-US" dirty="0"/>
              <a:t>Music</a:t>
            </a:r>
          </a:p>
          <a:p>
            <a:pPr lvl="1"/>
            <a:r>
              <a:rPr lang="en-US" dirty="0"/>
              <a:t>Obtain licenses for business use</a:t>
            </a:r>
          </a:p>
          <a:p>
            <a:pPr lvl="2"/>
            <a:r>
              <a:rPr lang="en-US" dirty="0"/>
              <a:t>ASCAP</a:t>
            </a:r>
          </a:p>
          <a:p>
            <a:pPr lvl="2"/>
            <a:r>
              <a:rPr lang="en-US" dirty="0"/>
              <a:t>BMI</a:t>
            </a:r>
          </a:p>
        </p:txBody>
      </p:sp>
      <p:sp>
        <p:nvSpPr>
          <p:cNvPr id="4" name="Slide Number Placeholder 3">
            <a:extLst>
              <a:ext uri="{FF2B5EF4-FFF2-40B4-BE49-F238E27FC236}">
                <a16:creationId xmlns:a16="http://schemas.microsoft.com/office/drawing/2014/main" id="{7652E941-4090-415D-865F-B08B075D359D}"/>
              </a:ext>
            </a:extLst>
          </p:cNvPr>
          <p:cNvSpPr>
            <a:spLocks noGrp="1"/>
          </p:cNvSpPr>
          <p:nvPr>
            <p:ph type="sldNum" sz="quarter" idx="12"/>
          </p:nvPr>
        </p:nvSpPr>
        <p:spPr/>
        <p:txBody>
          <a:bodyPr/>
          <a:lstStyle/>
          <a:p>
            <a:fld id="{60B18D57-13A5-4968-950D-8FEF41FA4399}" type="slidenum">
              <a:rPr lang="en-US" smtClean="0"/>
              <a:t>24</a:t>
            </a:fld>
            <a:endParaRPr lang="en-US" dirty="0"/>
          </a:p>
        </p:txBody>
      </p:sp>
      <p:sp>
        <p:nvSpPr>
          <p:cNvPr id="6" name="Title 5">
            <a:extLst>
              <a:ext uri="{FF2B5EF4-FFF2-40B4-BE49-F238E27FC236}">
                <a16:creationId xmlns:a16="http://schemas.microsoft.com/office/drawing/2014/main" id="{91DF6959-2157-4ED3-855E-BE7CCC93BD2B}"/>
              </a:ext>
            </a:extLst>
          </p:cNvPr>
          <p:cNvSpPr>
            <a:spLocks noGrp="1"/>
          </p:cNvSpPr>
          <p:nvPr>
            <p:ph type="title"/>
          </p:nvPr>
        </p:nvSpPr>
        <p:spPr/>
        <p:txBody>
          <a:bodyPr/>
          <a:lstStyle/>
          <a:p>
            <a:r>
              <a:rPr lang="en-US" sz="3600" dirty="0"/>
              <a:t>Other’s Intellectual Property</a:t>
            </a:r>
          </a:p>
        </p:txBody>
      </p:sp>
      <p:sp>
        <p:nvSpPr>
          <p:cNvPr id="2" name="AutoShape 2" descr="6,111 Us Military Logos Images, Stock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6,111 Us Military Logos Images, Stock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03689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2840" y="2134566"/>
            <a:ext cx="5371317" cy="4595949"/>
          </a:xfrm>
        </p:spPr>
        <p:txBody>
          <a:bodyPr>
            <a:normAutofit lnSpcReduction="10000"/>
          </a:bodyPr>
          <a:lstStyle/>
          <a:p>
            <a:r>
              <a:rPr lang="en-US" dirty="0"/>
              <a:t>Fight Night at Post</a:t>
            </a:r>
          </a:p>
          <a:p>
            <a:pPr lvl="1"/>
            <a:r>
              <a:rPr lang="en-US" dirty="0"/>
              <a:t>Good Idea</a:t>
            </a:r>
          </a:p>
          <a:p>
            <a:r>
              <a:rPr lang="en-US" dirty="0"/>
              <a:t>License</a:t>
            </a:r>
          </a:p>
          <a:p>
            <a:pPr lvl="1"/>
            <a:r>
              <a:rPr lang="en-US" dirty="0"/>
              <a:t>Required</a:t>
            </a:r>
          </a:p>
          <a:p>
            <a:r>
              <a:rPr lang="en-US" dirty="0"/>
              <a:t>“Auditors”</a:t>
            </a:r>
          </a:p>
          <a:p>
            <a:pPr lvl="1"/>
            <a:r>
              <a:rPr lang="en-US" dirty="0"/>
              <a:t>Hired agents with I-phones</a:t>
            </a:r>
          </a:p>
          <a:p>
            <a:r>
              <a:rPr lang="en-US" dirty="0"/>
              <a:t>Letter/Legal Demand</a:t>
            </a:r>
          </a:p>
          <a:p>
            <a:pPr lvl="1"/>
            <a:r>
              <a:rPr lang="en-US" dirty="0"/>
              <a:t>J&amp;J Sports, G&amp;G Closed-Circuit Events, Joe Hand Promotions</a:t>
            </a:r>
          </a:p>
        </p:txBody>
      </p:sp>
      <p:sp>
        <p:nvSpPr>
          <p:cNvPr id="4" name="Slide Number Placeholder 3"/>
          <p:cNvSpPr>
            <a:spLocks noGrp="1"/>
          </p:cNvSpPr>
          <p:nvPr>
            <p:ph type="sldNum" sz="quarter" idx="12"/>
          </p:nvPr>
        </p:nvSpPr>
        <p:spPr/>
        <p:txBody>
          <a:bodyPr/>
          <a:lstStyle/>
          <a:p>
            <a:fld id="{60B18D57-13A5-4968-950D-8FEF41FA4399}" type="slidenum">
              <a:rPr lang="en-US" smtClean="0"/>
              <a:t>25</a:t>
            </a:fld>
            <a:endParaRPr lang="en-US" dirty="0"/>
          </a:p>
        </p:txBody>
      </p:sp>
      <p:sp>
        <p:nvSpPr>
          <p:cNvPr id="6" name="Title 5"/>
          <p:cNvSpPr>
            <a:spLocks noGrp="1"/>
          </p:cNvSpPr>
          <p:nvPr>
            <p:ph type="title"/>
          </p:nvPr>
        </p:nvSpPr>
        <p:spPr>
          <a:xfrm>
            <a:off x="460375" y="1331100"/>
            <a:ext cx="6338048" cy="981732"/>
          </a:xfrm>
        </p:spPr>
        <p:txBody>
          <a:bodyPr/>
          <a:lstStyle/>
          <a:p>
            <a:r>
              <a:rPr lang="en-US" dirty="0"/>
              <a:t>Pay-Per-View Piracy</a:t>
            </a:r>
          </a:p>
        </p:txBody>
      </p:sp>
      <p:sp>
        <p:nvSpPr>
          <p:cNvPr id="5" name="Title 5"/>
          <p:cNvSpPr txBox="1">
            <a:spLocks/>
          </p:cNvSpPr>
          <p:nvPr/>
        </p:nvSpPr>
        <p:spPr>
          <a:xfrm>
            <a:off x="215153" y="134472"/>
            <a:ext cx="6338048" cy="981732"/>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3600" dirty="0"/>
              <a:t>Other’s Intellectual Property</a:t>
            </a:r>
          </a:p>
        </p:txBody>
      </p:sp>
      <p:pic>
        <p:nvPicPr>
          <p:cNvPr id="1028" name="Picture 4" descr="Adventure Ahoy! Tracking the Caribbean's Real-Life Pir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108" y="4316504"/>
            <a:ext cx="2388324" cy="1540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AutoShape 6" descr="The 10: The Biggest Fights in UFC History | UFC"/>
          <p:cNvSpPr>
            <a:spLocks noChangeAspect="1" noChangeArrowheads="1"/>
          </p:cNvSpPr>
          <p:nvPr/>
        </p:nvSpPr>
        <p:spPr bwMode="auto">
          <a:xfrm>
            <a:off x="6718095" y="4289565"/>
            <a:ext cx="2097292" cy="20972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The 10: The Biggest Fights in UFC History | UF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The 10: The Biggest Fights in UFC History | UFC"/>
          <p:cNvSpPr>
            <a:spLocks noChangeAspect="1" noChangeArrowheads="1"/>
          </p:cNvSpPr>
          <p:nvPr/>
        </p:nvSpPr>
        <p:spPr bwMode="auto">
          <a:xfrm>
            <a:off x="7506270" y="431650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The 10: The Biggest Fights in UFC History | UFC"/>
          <p:cNvSpPr>
            <a:spLocks noChangeAspect="1" noChangeArrowheads="1"/>
          </p:cNvSpPr>
          <p:nvPr/>
        </p:nvSpPr>
        <p:spPr bwMode="auto">
          <a:xfrm>
            <a:off x="307974" y="7937"/>
            <a:ext cx="3392757" cy="33927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4" descr="The 10: The Biggest Fights in UFC History | UF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UFC Fight Night 174 Robert Whittaker vs Darren Till Predictions EA Sports  UFC 3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451" y="2410698"/>
            <a:ext cx="2751525" cy="1540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906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92545" y="2720898"/>
            <a:ext cx="5371317" cy="3902926"/>
          </a:xfrm>
        </p:spPr>
        <p:txBody>
          <a:bodyPr>
            <a:normAutofit fontScale="92500"/>
          </a:bodyPr>
          <a:lstStyle/>
          <a:p>
            <a:r>
              <a:rPr lang="en-US" dirty="0"/>
              <a:t>Don’t Ignore</a:t>
            </a:r>
          </a:p>
          <a:p>
            <a:pPr lvl="1"/>
            <a:r>
              <a:rPr lang="en-US" dirty="0"/>
              <a:t>Default Judgment Probable</a:t>
            </a:r>
          </a:p>
          <a:p>
            <a:r>
              <a:rPr lang="en-US" dirty="0"/>
              <a:t>Respond</a:t>
            </a:r>
          </a:p>
          <a:p>
            <a:pPr lvl="1"/>
            <a:r>
              <a:rPr lang="en-US" dirty="0"/>
              <a:t>They Don’t Care</a:t>
            </a:r>
          </a:p>
          <a:p>
            <a:pPr lvl="1"/>
            <a:r>
              <a:rPr lang="en-US" dirty="0"/>
              <a:t>The Right Attorney </a:t>
            </a:r>
            <a:r>
              <a:rPr lang="en-US" i="1" dirty="0"/>
              <a:t>Can</a:t>
            </a:r>
            <a:r>
              <a:rPr lang="en-US" dirty="0"/>
              <a:t> Help</a:t>
            </a:r>
          </a:p>
          <a:p>
            <a:r>
              <a:rPr lang="en-US" dirty="0"/>
              <a:t>Negotiate Fee</a:t>
            </a:r>
          </a:p>
          <a:p>
            <a:pPr lvl="1"/>
            <a:r>
              <a:rPr lang="en-US" dirty="0"/>
              <a:t>Reasonable Plus</a:t>
            </a:r>
          </a:p>
          <a:p>
            <a:r>
              <a:rPr lang="en-US" dirty="0"/>
              <a:t>Settlement</a:t>
            </a:r>
          </a:p>
          <a:p>
            <a:pPr lvl="1">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t>26</a:t>
            </a:fld>
            <a:endParaRPr lang="en-US" dirty="0"/>
          </a:p>
        </p:txBody>
      </p:sp>
      <p:sp>
        <p:nvSpPr>
          <p:cNvPr id="6" name="Title 5"/>
          <p:cNvSpPr>
            <a:spLocks noGrp="1"/>
          </p:cNvSpPr>
          <p:nvPr>
            <p:ph type="title"/>
          </p:nvPr>
        </p:nvSpPr>
        <p:spPr>
          <a:xfrm>
            <a:off x="1402976" y="1359459"/>
            <a:ext cx="6338048" cy="981732"/>
          </a:xfrm>
        </p:spPr>
        <p:txBody>
          <a:bodyPr/>
          <a:lstStyle/>
          <a:p>
            <a:pPr algn="ctr"/>
            <a:r>
              <a:rPr lang="en-US" dirty="0"/>
              <a:t>Demand letter for Intellectual Property Infringement</a:t>
            </a:r>
          </a:p>
        </p:txBody>
      </p:sp>
      <p:sp>
        <p:nvSpPr>
          <p:cNvPr id="5" name="Title 5"/>
          <p:cNvSpPr txBox="1">
            <a:spLocks/>
          </p:cNvSpPr>
          <p:nvPr/>
        </p:nvSpPr>
        <p:spPr>
          <a:xfrm>
            <a:off x="215153" y="134472"/>
            <a:ext cx="6338048" cy="981732"/>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endParaRPr lang="en-US" sz="4000" dirty="0"/>
          </a:p>
        </p:txBody>
      </p:sp>
      <p:sp>
        <p:nvSpPr>
          <p:cNvPr id="3" name="AutoShape 6" descr="The 10: The Biggest Fights in UFC History | UFC"/>
          <p:cNvSpPr>
            <a:spLocks noChangeAspect="1" noChangeArrowheads="1"/>
          </p:cNvSpPr>
          <p:nvPr/>
        </p:nvSpPr>
        <p:spPr bwMode="auto">
          <a:xfrm>
            <a:off x="6718095" y="4289565"/>
            <a:ext cx="2097292" cy="20972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The 10: The Biggest Fights in UFC History | UF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The 10: The Biggest Fights in UFC History | UFC"/>
          <p:cNvSpPr>
            <a:spLocks noChangeAspect="1" noChangeArrowheads="1"/>
          </p:cNvSpPr>
          <p:nvPr/>
        </p:nvSpPr>
        <p:spPr bwMode="auto">
          <a:xfrm>
            <a:off x="7506270" y="431650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The 10: The Biggest Fights in UFC History | UFC"/>
          <p:cNvSpPr>
            <a:spLocks noChangeAspect="1" noChangeArrowheads="1"/>
          </p:cNvSpPr>
          <p:nvPr/>
        </p:nvSpPr>
        <p:spPr bwMode="auto">
          <a:xfrm>
            <a:off x="307974" y="7937"/>
            <a:ext cx="3392757" cy="33927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4" descr="The 10: The Biggest Fights in UFC History | UF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Shape&#10;&#10;Description automatically generated with low confidence">
            <a:extLst>
              <a:ext uri="{FF2B5EF4-FFF2-40B4-BE49-F238E27FC236}">
                <a16:creationId xmlns:a16="http://schemas.microsoft.com/office/drawing/2014/main" id="{144EEFC3-055E-4E7D-B4D3-610643C09B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768" y="2543460"/>
            <a:ext cx="2443476" cy="3546088"/>
          </a:xfrm>
          <a:prstGeom prst="rect">
            <a:avLst/>
          </a:prstGeom>
        </p:spPr>
      </p:pic>
      <p:sp>
        <p:nvSpPr>
          <p:cNvPr id="13" name="Title 5">
            <a:extLst>
              <a:ext uri="{FF2B5EF4-FFF2-40B4-BE49-F238E27FC236}">
                <a16:creationId xmlns:a16="http://schemas.microsoft.com/office/drawing/2014/main" id="{7B68932A-3F70-4E5D-B968-19C5569CE344}"/>
              </a:ext>
            </a:extLst>
          </p:cNvPr>
          <p:cNvSpPr txBox="1">
            <a:spLocks/>
          </p:cNvSpPr>
          <p:nvPr/>
        </p:nvSpPr>
        <p:spPr>
          <a:xfrm>
            <a:off x="215153" y="161045"/>
            <a:ext cx="6338048" cy="981732"/>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3600" dirty="0"/>
              <a:t>Other’s Intellectual Property</a:t>
            </a:r>
          </a:p>
        </p:txBody>
      </p:sp>
    </p:spTree>
    <p:extLst>
      <p:ext uri="{BB962C8B-B14F-4D97-AF65-F5344CB8AC3E}">
        <p14:creationId xmlns:p14="http://schemas.microsoft.com/office/powerpoint/2010/main" val="690219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7973" y="2047783"/>
            <a:ext cx="6149651" cy="4576041"/>
          </a:xfrm>
        </p:spPr>
        <p:txBody>
          <a:bodyPr>
            <a:normAutofit lnSpcReduction="10000"/>
          </a:bodyPr>
          <a:lstStyle/>
          <a:p>
            <a:pPr lvl="1"/>
            <a:r>
              <a:rPr lang="en-US" dirty="0"/>
              <a:t>Use your own </a:t>
            </a:r>
          </a:p>
          <a:p>
            <a:pPr marL="457200" lvl="1" indent="0">
              <a:buNone/>
            </a:pPr>
            <a:r>
              <a:rPr lang="en-US" dirty="0"/>
              <a:t>  (with releases)</a:t>
            </a:r>
          </a:p>
          <a:p>
            <a:pPr lvl="1"/>
            <a:r>
              <a:rPr lang="en-US" dirty="0"/>
              <a:t>Make them unique</a:t>
            </a:r>
          </a:p>
          <a:p>
            <a:pPr lvl="1"/>
            <a:r>
              <a:rPr lang="en-US" dirty="0"/>
              <a:t>License and royalty </a:t>
            </a:r>
          </a:p>
          <a:p>
            <a:pPr marL="457200" lvl="1" indent="0">
              <a:buNone/>
            </a:pPr>
            <a:r>
              <a:rPr lang="en-US" dirty="0"/>
              <a:t>   free sources</a:t>
            </a:r>
          </a:p>
          <a:p>
            <a:pPr lvl="2"/>
            <a:r>
              <a:rPr lang="en-US" dirty="0"/>
              <a:t>Read and save Terms of Use</a:t>
            </a:r>
          </a:p>
          <a:p>
            <a:pPr lvl="1"/>
            <a:r>
              <a:rPr lang="en-US" dirty="0"/>
              <a:t>Buy stock image and credit source</a:t>
            </a:r>
          </a:p>
          <a:p>
            <a:pPr lvl="2"/>
            <a:r>
              <a:rPr lang="en-US" dirty="0"/>
              <a:t>Read and save Terms of Use</a:t>
            </a:r>
          </a:p>
          <a:p>
            <a:pPr lvl="1"/>
            <a:r>
              <a:rPr lang="en-US" dirty="0"/>
              <a:t>Beware of copying from other </a:t>
            </a:r>
          </a:p>
          <a:p>
            <a:pPr marL="692150" lvl="1" indent="0">
              <a:buNone/>
            </a:pPr>
            <a:r>
              <a:rPr lang="en-US" dirty="0"/>
              <a:t>websites, including VFW.org</a:t>
            </a:r>
          </a:p>
          <a:p>
            <a:pPr lvl="1">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t>27</a:t>
            </a:fld>
            <a:endParaRPr lang="en-US" dirty="0"/>
          </a:p>
        </p:txBody>
      </p:sp>
      <p:sp>
        <p:nvSpPr>
          <p:cNvPr id="6" name="Title 5"/>
          <p:cNvSpPr>
            <a:spLocks noGrp="1"/>
          </p:cNvSpPr>
          <p:nvPr>
            <p:ph type="title"/>
          </p:nvPr>
        </p:nvSpPr>
        <p:spPr>
          <a:xfrm>
            <a:off x="0" y="1306228"/>
            <a:ext cx="6338048" cy="981732"/>
          </a:xfrm>
        </p:spPr>
        <p:txBody>
          <a:bodyPr/>
          <a:lstStyle/>
          <a:p>
            <a:pPr algn="ctr"/>
            <a:r>
              <a:rPr lang="en-US" dirty="0"/>
              <a:t>The Right Steps</a:t>
            </a:r>
          </a:p>
        </p:txBody>
      </p:sp>
      <p:sp>
        <p:nvSpPr>
          <p:cNvPr id="5" name="Title 5"/>
          <p:cNvSpPr txBox="1">
            <a:spLocks/>
          </p:cNvSpPr>
          <p:nvPr/>
        </p:nvSpPr>
        <p:spPr>
          <a:xfrm>
            <a:off x="215153" y="134472"/>
            <a:ext cx="6338048" cy="981732"/>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endParaRPr lang="en-US" sz="4000" dirty="0"/>
          </a:p>
        </p:txBody>
      </p:sp>
      <p:sp>
        <p:nvSpPr>
          <p:cNvPr id="3" name="AutoShape 6" descr="The 10: The Biggest Fights in UFC History | UFC"/>
          <p:cNvSpPr>
            <a:spLocks noChangeAspect="1" noChangeArrowheads="1"/>
          </p:cNvSpPr>
          <p:nvPr/>
        </p:nvSpPr>
        <p:spPr bwMode="auto">
          <a:xfrm>
            <a:off x="6762424" y="4325849"/>
            <a:ext cx="2097292" cy="20972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The 10: The Biggest Fights in UFC History | UF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The 10: The Biggest Fights in UFC History | UFC"/>
          <p:cNvSpPr>
            <a:spLocks noChangeAspect="1" noChangeArrowheads="1"/>
          </p:cNvSpPr>
          <p:nvPr/>
        </p:nvSpPr>
        <p:spPr bwMode="auto">
          <a:xfrm>
            <a:off x="7506270" y="431650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The 10: The Biggest Fights in UFC History | UFC"/>
          <p:cNvSpPr>
            <a:spLocks noChangeAspect="1" noChangeArrowheads="1"/>
          </p:cNvSpPr>
          <p:nvPr/>
        </p:nvSpPr>
        <p:spPr bwMode="auto">
          <a:xfrm>
            <a:off x="307974" y="7937"/>
            <a:ext cx="3392757" cy="33927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4" descr="The 10: The Biggest Fights in UFC History | UF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itle 5">
            <a:extLst>
              <a:ext uri="{FF2B5EF4-FFF2-40B4-BE49-F238E27FC236}">
                <a16:creationId xmlns:a16="http://schemas.microsoft.com/office/drawing/2014/main" id="{7B68932A-3F70-4E5D-B968-19C5569CE344}"/>
              </a:ext>
            </a:extLst>
          </p:cNvPr>
          <p:cNvSpPr txBox="1">
            <a:spLocks/>
          </p:cNvSpPr>
          <p:nvPr/>
        </p:nvSpPr>
        <p:spPr>
          <a:xfrm>
            <a:off x="215153" y="161045"/>
            <a:ext cx="6338048" cy="981732"/>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3600" dirty="0"/>
              <a:t>Other’s Intellectual Property</a:t>
            </a:r>
          </a:p>
        </p:txBody>
      </p:sp>
      <p:pic>
        <p:nvPicPr>
          <p:cNvPr id="8" name="Picture 7">
            <a:extLst>
              <a:ext uri="{FF2B5EF4-FFF2-40B4-BE49-F238E27FC236}">
                <a16:creationId xmlns:a16="http://schemas.microsoft.com/office/drawing/2014/main" id="{42C844F0-89FE-D7F3-8B99-4D53EF79E5F6}"/>
              </a:ext>
            </a:extLst>
          </p:cNvPr>
          <p:cNvPicPr>
            <a:picLocks noChangeAspect="1"/>
          </p:cNvPicPr>
          <p:nvPr/>
        </p:nvPicPr>
        <p:blipFill>
          <a:blip r:embed="rId3"/>
          <a:stretch>
            <a:fillRect/>
          </a:stretch>
        </p:blipFill>
        <p:spPr>
          <a:xfrm>
            <a:off x="5232343" y="1118845"/>
            <a:ext cx="3862990" cy="2745156"/>
          </a:xfrm>
          <a:prstGeom prst="rect">
            <a:avLst/>
          </a:prstGeom>
        </p:spPr>
      </p:pic>
    </p:spTree>
    <p:extLst>
      <p:ext uri="{BB962C8B-B14F-4D97-AF65-F5344CB8AC3E}">
        <p14:creationId xmlns:p14="http://schemas.microsoft.com/office/powerpoint/2010/main" val="1884105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7973" y="2047783"/>
            <a:ext cx="6149651" cy="4576041"/>
          </a:xfrm>
        </p:spPr>
        <p:txBody>
          <a:bodyPr>
            <a:normAutofit fontScale="77500" lnSpcReduction="20000"/>
          </a:bodyPr>
          <a:lstStyle/>
          <a:p>
            <a:r>
              <a:rPr lang="en-US" dirty="0"/>
              <a:t>Ensure Post has a Business or Commercial license (Dish or DirectTV)</a:t>
            </a:r>
          </a:p>
          <a:p>
            <a:r>
              <a:rPr lang="en-US" dirty="0"/>
              <a:t>Select a Pay Per View event</a:t>
            </a:r>
          </a:p>
          <a:p>
            <a:r>
              <a:rPr lang="en-US" dirty="0"/>
              <a:t>Order with the appropriate distributor (based on the event) </a:t>
            </a:r>
          </a:p>
          <a:p>
            <a:r>
              <a:rPr lang="en-US" dirty="0"/>
              <a:t>Enjoy the event without violating the law</a:t>
            </a:r>
          </a:p>
          <a:p>
            <a:endParaRPr lang="en-US" dirty="0"/>
          </a:p>
          <a:p>
            <a:pPr marL="0" indent="0">
              <a:buNone/>
            </a:pPr>
            <a:r>
              <a:rPr lang="en-US" sz="2300" b="1" dirty="0"/>
              <a:t>Contact: Joe Hand Promotions 			</a:t>
            </a:r>
            <a:r>
              <a:rPr lang="en-US" sz="2300" b="1" i="1" dirty="0">
                <a:hlinkClick r:id="rId3"/>
              </a:rPr>
              <a:t>www.joehandpromotions.com</a:t>
            </a:r>
            <a:r>
              <a:rPr lang="en-US" sz="2300" b="1" i="1" dirty="0"/>
              <a:t>   </a:t>
            </a:r>
          </a:p>
          <a:p>
            <a:pPr marL="0" indent="0">
              <a:buNone/>
            </a:pPr>
            <a:r>
              <a:rPr lang="en-US" sz="2300" b="1" i="1" dirty="0"/>
              <a:t>	 </a:t>
            </a:r>
            <a:r>
              <a:rPr lang="en-US" sz="2300" dirty="0">
                <a:solidFill>
                  <a:srgbClr val="000000"/>
                </a:solidFill>
                <a:effectLst/>
                <a:ea typeface="Calibri" panose="020F0502020204030204" pitchFamily="34" charset="0"/>
              </a:rPr>
              <a:t>1-800-557-4263</a:t>
            </a:r>
            <a:endParaRPr lang="en-US" sz="2300" b="1" i="1" dirty="0"/>
          </a:p>
          <a:p>
            <a:pPr lvl="1"/>
            <a:r>
              <a:rPr lang="en-US" sz="2300" dirty="0"/>
              <a:t>John Dern (267) 989-0663 johndern@joehandpromotions.com</a:t>
            </a:r>
          </a:p>
          <a:p>
            <a:pPr lvl="1"/>
            <a:r>
              <a:rPr lang="en-US" sz="2300" dirty="0"/>
              <a:t>Mike Morrissey (267) 989-0672 Mike.Morrissey@joehandpromotions.com</a:t>
            </a:r>
          </a:p>
          <a:p>
            <a:pPr lvl="1">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t>28</a:t>
            </a:fld>
            <a:endParaRPr lang="en-US" dirty="0"/>
          </a:p>
        </p:txBody>
      </p:sp>
      <p:sp>
        <p:nvSpPr>
          <p:cNvPr id="6" name="Title 5"/>
          <p:cNvSpPr>
            <a:spLocks noGrp="1"/>
          </p:cNvSpPr>
          <p:nvPr>
            <p:ph type="title"/>
          </p:nvPr>
        </p:nvSpPr>
        <p:spPr>
          <a:xfrm>
            <a:off x="0" y="1306228"/>
            <a:ext cx="6338048" cy="981732"/>
          </a:xfrm>
        </p:spPr>
        <p:txBody>
          <a:bodyPr/>
          <a:lstStyle/>
          <a:p>
            <a:pPr algn="ctr"/>
            <a:r>
              <a:rPr lang="en-US" dirty="0"/>
              <a:t>The Right Steps</a:t>
            </a:r>
          </a:p>
        </p:txBody>
      </p:sp>
      <p:sp>
        <p:nvSpPr>
          <p:cNvPr id="5" name="Title 5"/>
          <p:cNvSpPr txBox="1">
            <a:spLocks/>
          </p:cNvSpPr>
          <p:nvPr/>
        </p:nvSpPr>
        <p:spPr>
          <a:xfrm>
            <a:off x="215153" y="134472"/>
            <a:ext cx="6338048" cy="981732"/>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endParaRPr lang="en-US" sz="4000" dirty="0"/>
          </a:p>
        </p:txBody>
      </p:sp>
      <p:sp>
        <p:nvSpPr>
          <p:cNvPr id="3" name="AutoShape 6" descr="The 10: The Biggest Fights in UFC History | UFC"/>
          <p:cNvSpPr>
            <a:spLocks noChangeAspect="1" noChangeArrowheads="1"/>
          </p:cNvSpPr>
          <p:nvPr/>
        </p:nvSpPr>
        <p:spPr bwMode="auto">
          <a:xfrm>
            <a:off x="6762424" y="4325849"/>
            <a:ext cx="2097292" cy="20972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The 10: The Biggest Fights in UFC History | UF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The 10: The Biggest Fights in UFC History | UFC"/>
          <p:cNvSpPr>
            <a:spLocks noChangeAspect="1" noChangeArrowheads="1"/>
          </p:cNvSpPr>
          <p:nvPr/>
        </p:nvSpPr>
        <p:spPr bwMode="auto">
          <a:xfrm>
            <a:off x="7506270" y="431650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The 10: The Biggest Fights in UFC History | UFC"/>
          <p:cNvSpPr>
            <a:spLocks noChangeAspect="1" noChangeArrowheads="1"/>
          </p:cNvSpPr>
          <p:nvPr/>
        </p:nvSpPr>
        <p:spPr bwMode="auto">
          <a:xfrm>
            <a:off x="307974" y="7937"/>
            <a:ext cx="3392757" cy="33927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4" descr="The 10: The Biggest Fights in UFC History | UF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itle 5">
            <a:extLst>
              <a:ext uri="{FF2B5EF4-FFF2-40B4-BE49-F238E27FC236}">
                <a16:creationId xmlns:a16="http://schemas.microsoft.com/office/drawing/2014/main" id="{7B68932A-3F70-4E5D-B968-19C5569CE344}"/>
              </a:ext>
            </a:extLst>
          </p:cNvPr>
          <p:cNvSpPr txBox="1">
            <a:spLocks/>
          </p:cNvSpPr>
          <p:nvPr/>
        </p:nvSpPr>
        <p:spPr>
          <a:xfrm>
            <a:off x="215153" y="161045"/>
            <a:ext cx="6338048" cy="981732"/>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3600" dirty="0"/>
              <a:t>Other’s Intellectual Property</a:t>
            </a:r>
          </a:p>
        </p:txBody>
      </p:sp>
      <p:pic>
        <p:nvPicPr>
          <p:cNvPr id="1026" name="Picture 2" descr="Oregon VFW Post 8739 and Bar &amp; Eatery - Bars - 1310 W Washington St, Oregon, IL - Restaurant ...">
            <a:extLst>
              <a:ext uri="{FF2B5EF4-FFF2-40B4-BE49-F238E27FC236}">
                <a16:creationId xmlns:a16="http://schemas.microsoft.com/office/drawing/2014/main" id="{6C50E169-75D4-BE7E-3DEB-01F7E45CC5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1573427"/>
            <a:ext cx="245745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758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438A1C-FA93-85A9-F58B-60CC2F94911D}"/>
              </a:ext>
            </a:extLst>
          </p:cNvPr>
          <p:cNvSpPr>
            <a:spLocks noGrp="1"/>
          </p:cNvSpPr>
          <p:nvPr>
            <p:ph idx="1"/>
          </p:nvPr>
        </p:nvSpPr>
        <p:spPr/>
        <p:txBody>
          <a:bodyPr anchor="ctr"/>
          <a:lstStyle/>
          <a:p>
            <a:pPr marL="0" indent="0" algn="ctr">
              <a:buNone/>
            </a:pPr>
            <a:r>
              <a:rPr lang="en-US" sz="4800" dirty="0"/>
              <a:t>4.	Lawsuits</a:t>
            </a:r>
          </a:p>
        </p:txBody>
      </p:sp>
      <p:sp>
        <p:nvSpPr>
          <p:cNvPr id="3" name="Slide Number Placeholder 2">
            <a:extLst>
              <a:ext uri="{FF2B5EF4-FFF2-40B4-BE49-F238E27FC236}">
                <a16:creationId xmlns:a16="http://schemas.microsoft.com/office/drawing/2014/main" id="{9974A2E9-8508-D2EA-141C-65C2F4A3AAA3}"/>
              </a:ext>
            </a:extLst>
          </p:cNvPr>
          <p:cNvSpPr>
            <a:spLocks noGrp="1"/>
          </p:cNvSpPr>
          <p:nvPr>
            <p:ph type="sldNum" sz="quarter" idx="12"/>
          </p:nvPr>
        </p:nvSpPr>
        <p:spPr/>
        <p:txBody>
          <a:bodyPr/>
          <a:lstStyle/>
          <a:p>
            <a:fld id="{E2FB73DA-5FDE-45B5-BAA4-C61223CC44F6}" type="slidenum">
              <a:rPr lang="en-US" smtClean="0"/>
              <a:pPr/>
              <a:t>29</a:t>
            </a:fld>
            <a:endParaRPr lang="en-US" dirty="0"/>
          </a:p>
        </p:txBody>
      </p:sp>
      <p:sp>
        <p:nvSpPr>
          <p:cNvPr id="4" name="Title 3">
            <a:extLst>
              <a:ext uri="{FF2B5EF4-FFF2-40B4-BE49-F238E27FC236}">
                <a16:creationId xmlns:a16="http://schemas.microsoft.com/office/drawing/2014/main" id="{D017B411-3F17-068D-6D64-14B570319C6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56674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438A1C-FA93-85A9-F58B-60CC2F94911D}"/>
              </a:ext>
            </a:extLst>
          </p:cNvPr>
          <p:cNvSpPr>
            <a:spLocks noGrp="1"/>
          </p:cNvSpPr>
          <p:nvPr>
            <p:ph idx="1"/>
          </p:nvPr>
        </p:nvSpPr>
        <p:spPr/>
        <p:txBody>
          <a:bodyPr anchor="ctr"/>
          <a:lstStyle/>
          <a:p>
            <a:pPr marL="914400" indent="-914400" algn="ctr">
              <a:buFont typeface="+mj-lt"/>
              <a:buAutoNum type="arabicPeriod"/>
            </a:pPr>
            <a:r>
              <a:rPr lang="en-US" sz="4800" dirty="0"/>
              <a:t>Legal Duties</a:t>
            </a:r>
          </a:p>
        </p:txBody>
      </p:sp>
      <p:sp>
        <p:nvSpPr>
          <p:cNvPr id="3" name="Slide Number Placeholder 2">
            <a:extLst>
              <a:ext uri="{FF2B5EF4-FFF2-40B4-BE49-F238E27FC236}">
                <a16:creationId xmlns:a16="http://schemas.microsoft.com/office/drawing/2014/main" id="{9974A2E9-8508-D2EA-141C-65C2F4A3AAA3}"/>
              </a:ext>
            </a:extLst>
          </p:cNvPr>
          <p:cNvSpPr>
            <a:spLocks noGrp="1"/>
          </p:cNvSpPr>
          <p:nvPr>
            <p:ph type="sldNum" sz="quarter" idx="12"/>
          </p:nvPr>
        </p:nvSpPr>
        <p:spPr/>
        <p:txBody>
          <a:bodyPr/>
          <a:lstStyle/>
          <a:p>
            <a:fld id="{E2FB73DA-5FDE-45B5-BAA4-C61223CC44F6}" type="slidenum">
              <a:rPr lang="en-US" smtClean="0"/>
              <a:pPr/>
              <a:t>3</a:t>
            </a:fld>
            <a:endParaRPr lang="en-US" dirty="0"/>
          </a:p>
        </p:txBody>
      </p:sp>
      <p:sp>
        <p:nvSpPr>
          <p:cNvPr id="4" name="Title 3">
            <a:extLst>
              <a:ext uri="{FF2B5EF4-FFF2-40B4-BE49-F238E27FC236}">
                <a16:creationId xmlns:a16="http://schemas.microsoft.com/office/drawing/2014/main" id="{D017B411-3F17-068D-6D64-14B570319C6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04679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1C75F37-0FDC-CC2B-D10E-9A67F545BBDB}"/>
              </a:ext>
            </a:extLst>
          </p:cNvPr>
          <p:cNvSpPr>
            <a:spLocks noGrp="1"/>
          </p:cNvSpPr>
          <p:nvPr>
            <p:ph idx="1"/>
          </p:nvPr>
        </p:nvSpPr>
        <p:spPr>
          <a:xfrm>
            <a:off x="628650" y="1656854"/>
            <a:ext cx="8013545" cy="4882058"/>
          </a:xfrm>
        </p:spPr>
        <p:txBody>
          <a:bodyPr/>
          <a:lstStyle/>
          <a:p>
            <a:pPr marL="0" indent="0" algn="ctr">
              <a:buNone/>
            </a:pPr>
            <a:r>
              <a:rPr lang="en-US" dirty="0"/>
              <a:t>What do we do when we receive a lawsuit?</a:t>
            </a:r>
          </a:p>
          <a:p>
            <a:pPr lvl="1"/>
            <a:endParaRPr lang="en-US" dirty="0"/>
          </a:p>
          <a:p>
            <a:pPr lvl="1"/>
            <a:r>
              <a:rPr lang="en-US" dirty="0"/>
              <a:t>Notify your insurance company, if applicable.</a:t>
            </a:r>
          </a:p>
          <a:p>
            <a:pPr lvl="1"/>
            <a:r>
              <a:rPr lang="en-US" dirty="0"/>
              <a:t>Hire an attorney.</a:t>
            </a:r>
          </a:p>
          <a:p>
            <a:pPr lvl="2"/>
            <a:r>
              <a:rPr lang="en-US" dirty="0"/>
              <a:t>One may be assigned to you by your insurance company.</a:t>
            </a:r>
          </a:p>
          <a:p>
            <a:pPr lvl="2"/>
            <a:r>
              <a:rPr lang="en-US" dirty="0"/>
              <a:t>You have to follow that guidance.</a:t>
            </a:r>
          </a:p>
          <a:p>
            <a:pPr lvl="1"/>
            <a:r>
              <a:rPr lang="en-US" dirty="0"/>
              <a:t>Make sure you (via your lawyer) respond in a timely fashion.</a:t>
            </a:r>
          </a:p>
          <a:p>
            <a:pPr lvl="1"/>
            <a:r>
              <a:rPr lang="en-US" dirty="0"/>
              <a:t>Preserve evidence - do not delete or destroy.  </a:t>
            </a:r>
          </a:p>
          <a:p>
            <a:pPr lvl="1"/>
            <a:r>
              <a:rPr lang="en-US" dirty="0"/>
              <a:t>DO NOT IGNORE.</a:t>
            </a:r>
          </a:p>
          <a:p>
            <a:pPr lvl="1"/>
            <a:endParaRPr lang="en-US" dirty="0"/>
          </a:p>
        </p:txBody>
      </p:sp>
      <p:sp>
        <p:nvSpPr>
          <p:cNvPr id="4" name="Slide Number Placeholder 3">
            <a:extLst>
              <a:ext uri="{FF2B5EF4-FFF2-40B4-BE49-F238E27FC236}">
                <a16:creationId xmlns:a16="http://schemas.microsoft.com/office/drawing/2014/main" id="{D8921A35-52FD-E530-26C6-A1A6FBD4AE35}"/>
              </a:ext>
            </a:extLst>
          </p:cNvPr>
          <p:cNvSpPr>
            <a:spLocks noGrp="1"/>
          </p:cNvSpPr>
          <p:nvPr>
            <p:ph type="sldNum" sz="quarter" idx="12"/>
          </p:nvPr>
        </p:nvSpPr>
        <p:spPr/>
        <p:txBody>
          <a:bodyPr/>
          <a:lstStyle/>
          <a:p>
            <a:fld id="{60B18D57-13A5-4968-950D-8FEF41FA4399}" type="slidenum">
              <a:rPr lang="en-US" smtClean="0"/>
              <a:t>30</a:t>
            </a:fld>
            <a:endParaRPr lang="en-US" dirty="0"/>
          </a:p>
        </p:txBody>
      </p:sp>
      <p:sp>
        <p:nvSpPr>
          <p:cNvPr id="6" name="Title 5">
            <a:extLst>
              <a:ext uri="{FF2B5EF4-FFF2-40B4-BE49-F238E27FC236}">
                <a16:creationId xmlns:a16="http://schemas.microsoft.com/office/drawing/2014/main" id="{142B83DE-1382-9CFA-1AA0-47121A339844}"/>
              </a:ext>
            </a:extLst>
          </p:cNvPr>
          <p:cNvSpPr>
            <a:spLocks noGrp="1"/>
          </p:cNvSpPr>
          <p:nvPr>
            <p:ph type="title"/>
          </p:nvPr>
        </p:nvSpPr>
        <p:spPr/>
        <p:txBody>
          <a:bodyPr/>
          <a:lstStyle/>
          <a:p>
            <a:r>
              <a:rPr lang="en-US" dirty="0"/>
              <a:t>Lawsuits</a:t>
            </a:r>
          </a:p>
        </p:txBody>
      </p:sp>
    </p:spTree>
    <p:extLst>
      <p:ext uri="{BB962C8B-B14F-4D97-AF65-F5344CB8AC3E}">
        <p14:creationId xmlns:p14="http://schemas.microsoft.com/office/powerpoint/2010/main" val="1109922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438A1C-FA93-85A9-F58B-60CC2F94911D}"/>
              </a:ext>
            </a:extLst>
          </p:cNvPr>
          <p:cNvSpPr>
            <a:spLocks noGrp="1"/>
          </p:cNvSpPr>
          <p:nvPr>
            <p:ph idx="1"/>
          </p:nvPr>
        </p:nvSpPr>
        <p:spPr/>
        <p:txBody>
          <a:bodyPr anchor="ctr"/>
          <a:lstStyle/>
          <a:p>
            <a:pPr marL="0" indent="0" algn="ctr">
              <a:buNone/>
            </a:pPr>
            <a:r>
              <a:rPr lang="en-US" sz="4800" dirty="0"/>
              <a:t>5.	Insurance</a:t>
            </a:r>
          </a:p>
        </p:txBody>
      </p:sp>
      <p:sp>
        <p:nvSpPr>
          <p:cNvPr id="3" name="Slide Number Placeholder 2">
            <a:extLst>
              <a:ext uri="{FF2B5EF4-FFF2-40B4-BE49-F238E27FC236}">
                <a16:creationId xmlns:a16="http://schemas.microsoft.com/office/drawing/2014/main" id="{9974A2E9-8508-D2EA-141C-65C2F4A3AAA3}"/>
              </a:ext>
            </a:extLst>
          </p:cNvPr>
          <p:cNvSpPr>
            <a:spLocks noGrp="1"/>
          </p:cNvSpPr>
          <p:nvPr>
            <p:ph type="sldNum" sz="quarter" idx="12"/>
          </p:nvPr>
        </p:nvSpPr>
        <p:spPr/>
        <p:txBody>
          <a:bodyPr/>
          <a:lstStyle/>
          <a:p>
            <a:fld id="{E2FB73DA-5FDE-45B5-BAA4-C61223CC44F6}" type="slidenum">
              <a:rPr lang="en-US" smtClean="0"/>
              <a:pPr/>
              <a:t>31</a:t>
            </a:fld>
            <a:endParaRPr lang="en-US" dirty="0"/>
          </a:p>
        </p:txBody>
      </p:sp>
      <p:sp>
        <p:nvSpPr>
          <p:cNvPr id="4" name="Title 3">
            <a:extLst>
              <a:ext uri="{FF2B5EF4-FFF2-40B4-BE49-F238E27FC236}">
                <a16:creationId xmlns:a16="http://schemas.microsoft.com/office/drawing/2014/main" id="{D017B411-3F17-068D-6D64-14B570319C6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97449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2C833F4-DB7C-5F4B-C350-777940AA7DB0}"/>
              </a:ext>
            </a:extLst>
          </p:cNvPr>
          <p:cNvSpPr>
            <a:spLocks noGrp="1"/>
          </p:cNvSpPr>
          <p:nvPr>
            <p:ph idx="1"/>
          </p:nvPr>
        </p:nvSpPr>
        <p:spPr>
          <a:xfrm>
            <a:off x="628650" y="1393236"/>
            <a:ext cx="7886700" cy="5205972"/>
          </a:xfrm>
        </p:spPr>
        <p:txBody>
          <a:bodyPr/>
          <a:lstStyle/>
          <a:p>
            <a:r>
              <a:rPr lang="en-US" dirty="0"/>
              <a:t>“We’re careful here…nothing bad will happen to us.”</a:t>
            </a:r>
          </a:p>
          <a:p>
            <a:endParaRPr lang="en-US" dirty="0"/>
          </a:p>
          <a:p>
            <a:pPr lvl="1"/>
            <a:r>
              <a:rPr lang="en-US" dirty="0"/>
              <a:t>November 19, 2022</a:t>
            </a:r>
          </a:p>
          <a:p>
            <a:pPr lvl="2"/>
            <a:r>
              <a:rPr lang="en-US" dirty="0"/>
              <a:t>Post Bartender knew he was drunk</a:t>
            </a:r>
          </a:p>
          <a:p>
            <a:pPr lvl="2"/>
            <a:r>
              <a:rPr lang="en-US" dirty="0"/>
              <a:t>Thought he had a designated driver</a:t>
            </a:r>
          </a:p>
          <a:p>
            <a:pPr lvl="2"/>
            <a:r>
              <a:rPr lang="en-US" dirty="0"/>
              <a:t>Served him</a:t>
            </a:r>
          </a:p>
          <a:p>
            <a:pPr lvl="2"/>
            <a:r>
              <a:rPr lang="en-US" dirty="0"/>
              <a:t>He left in his own car</a:t>
            </a:r>
          </a:p>
          <a:p>
            <a:pPr lvl="2"/>
            <a:r>
              <a:rPr lang="en-US" dirty="0"/>
              <a:t>Hit and severely injured 16-year-old in a head-on collision</a:t>
            </a:r>
          </a:p>
          <a:p>
            <a:pPr lvl="2"/>
            <a:r>
              <a:rPr lang="en-US" dirty="0"/>
              <a:t>Post has no insurance (“too expensive”)</a:t>
            </a:r>
          </a:p>
          <a:p>
            <a:pPr lvl="2"/>
            <a:r>
              <a:rPr lang="en-US" dirty="0"/>
              <a:t>Now you’re sued</a:t>
            </a:r>
          </a:p>
          <a:p>
            <a:pPr lvl="2"/>
            <a:endParaRPr lang="en-US" dirty="0"/>
          </a:p>
        </p:txBody>
      </p:sp>
      <p:sp>
        <p:nvSpPr>
          <p:cNvPr id="4" name="Slide Number Placeholder 3">
            <a:extLst>
              <a:ext uri="{FF2B5EF4-FFF2-40B4-BE49-F238E27FC236}">
                <a16:creationId xmlns:a16="http://schemas.microsoft.com/office/drawing/2014/main" id="{C215541C-921C-FDF4-2418-FA69109F1A6E}"/>
              </a:ext>
            </a:extLst>
          </p:cNvPr>
          <p:cNvSpPr>
            <a:spLocks noGrp="1"/>
          </p:cNvSpPr>
          <p:nvPr>
            <p:ph type="sldNum" sz="quarter" idx="12"/>
          </p:nvPr>
        </p:nvSpPr>
        <p:spPr/>
        <p:txBody>
          <a:bodyPr/>
          <a:lstStyle/>
          <a:p>
            <a:fld id="{60B18D57-13A5-4968-950D-8FEF41FA4399}" type="slidenum">
              <a:rPr lang="en-US" smtClean="0"/>
              <a:t>32</a:t>
            </a:fld>
            <a:endParaRPr lang="en-US" dirty="0"/>
          </a:p>
        </p:txBody>
      </p:sp>
      <p:sp>
        <p:nvSpPr>
          <p:cNvPr id="6" name="Title 5">
            <a:extLst>
              <a:ext uri="{FF2B5EF4-FFF2-40B4-BE49-F238E27FC236}">
                <a16:creationId xmlns:a16="http://schemas.microsoft.com/office/drawing/2014/main" id="{BC695E9B-11DC-4B5B-401E-BAF2E5F3E61F}"/>
              </a:ext>
            </a:extLst>
          </p:cNvPr>
          <p:cNvSpPr>
            <a:spLocks noGrp="1"/>
          </p:cNvSpPr>
          <p:nvPr>
            <p:ph type="title"/>
          </p:nvPr>
        </p:nvSpPr>
        <p:spPr/>
        <p:txBody>
          <a:bodyPr/>
          <a:lstStyle/>
          <a:p>
            <a:r>
              <a:rPr lang="en-US" dirty="0"/>
              <a:t>Insurance Scenario</a:t>
            </a:r>
          </a:p>
        </p:txBody>
      </p:sp>
    </p:spTree>
    <p:extLst>
      <p:ext uri="{BB962C8B-B14F-4D97-AF65-F5344CB8AC3E}">
        <p14:creationId xmlns:p14="http://schemas.microsoft.com/office/powerpoint/2010/main" val="3444296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2C833F4-DB7C-5F4B-C350-777940AA7DB0}"/>
              </a:ext>
            </a:extLst>
          </p:cNvPr>
          <p:cNvSpPr>
            <a:spLocks noGrp="1"/>
          </p:cNvSpPr>
          <p:nvPr>
            <p:ph idx="1"/>
          </p:nvPr>
        </p:nvSpPr>
        <p:spPr/>
        <p:txBody>
          <a:bodyPr/>
          <a:lstStyle/>
          <a:p>
            <a:r>
              <a:rPr lang="en-US" dirty="0"/>
              <a:t>Inventory your current insurance</a:t>
            </a:r>
          </a:p>
          <a:p>
            <a:r>
              <a:rPr lang="en-US" dirty="0"/>
              <a:t>Understand the rates, limits, and retention amount of the policies</a:t>
            </a:r>
          </a:p>
          <a:p>
            <a:r>
              <a:rPr lang="en-US" dirty="0"/>
              <a:t>Review (eyes on) the actual policies</a:t>
            </a:r>
          </a:p>
          <a:p>
            <a:pPr lvl="1"/>
            <a:r>
              <a:rPr lang="en-US" dirty="0"/>
              <a:t>Look for the “Exclusions”</a:t>
            </a:r>
          </a:p>
          <a:p>
            <a:r>
              <a:rPr lang="en-US" dirty="0"/>
              <a:t>Make sure you have the right insurance in place for your risks</a:t>
            </a:r>
          </a:p>
        </p:txBody>
      </p:sp>
      <p:sp>
        <p:nvSpPr>
          <p:cNvPr id="4" name="Slide Number Placeholder 3">
            <a:extLst>
              <a:ext uri="{FF2B5EF4-FFF2-40B4-BE49-F238E27FC236}">
                <a16:creationId xmlns:a16="http://schemas.microsoft.com/office/drawing/2014/main" id="{C215541C-921C-FDF4-2418-FA69109F1A6E}"/>
              </a:ext>
            </a:extLst>
          </p:cNvPr>
          <p:cNvSpPr>
            <a:spLocks noGrp="1"/>
          </p:cNvSpPr>
          <p:nvPr>
            <p:ph type="sldNum" sz="quarter" idx="12"/>
          </p:nvPr>
        </p:nvSpPr>
        <p:spPr/>
        <p:txBody>
          <a:bodyPr/>
          <a:lstStyle/>
          <a:p>
            <a:fld id="{60B18D57-13A5-4968-950D-8FEF41FA4399}" type="slidenum">
              <a:rPr lang="en-US" smtClean="0"/>
              <a:t>33</a:t>
            </a:fld>
            <a:endParaRPr lang="en-US" dirty="0"/>
          </a:p>
        </p:txBody>
      </p:sp>
      <p:sp>
        <p:nvSpPr>
          <p:cNvPr id="6" name="Title 5">
            <a:extLst>
              <a:ext uri="{FF2B5EF4-FFF2-40B4-BE49-F238E27FC236}">
                <a16:creationId xmlns:a16="http://schemas.microsoft.com/office/drawing/2014/main" id="{BC695E9B-11DC-4B5B-401E-BAF2E5F3E61F}"/>
              </a:ext>
            </a:extLst>
          </p:cNvPr>
          <p:cNvSpPr>
            <a:spLocks noGrp="1"/>
          </p:cNvSpPr>
          <p:nvPr>
            <p:ph type="title"/>
          </p:nvPr>
        </p:nvSpPr>
        <p:spPr/>
        <p:txBody>
          <a:bodyPr/>
          <a:lstStyle/>
          <a:p>
            <a:r>
              <a:rPr lang="en-US" dirty="0"/>
              <a:t>Insurance Checklist</a:t>
            </a:r>
          </a:p>
        </p:txBody>
      </p:sp>
    </p:spTree>
    <p:extLst>
      <p:ext uri="{BB962C8B-B14F-4D97-AF65-F5344CB8AC3E}">
        <p14:creationId xmlns:p14="http://schemas.microsoft.com/office/powerpoint/2010/main" val="620156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28650" y="1801434"/>
            <a:ext cx="7886700" cy="4882058"/>
          </a:xfrm>
        </p:spPr>
        <p:txBody>
          <a:bodyPr>
            <a:normAutofit/>
          </a:bodyPr>
          <a:lstStyle/>
          <a:p>
            <a:endParaRPr lang="en-US" dirty="0"/>
          </a:p>
          <a:p>
            <a:r>
              <a:rPr lang="en-US" dirty="0"/>
              <a:t>CGL</a:t>
            </a:r>
          </a:p>
          <a:p>
            <a:r>
              <a:rPr lang="en-US" dirty="0"/>
              <a:t>Property</a:t>
            </a:r>
          </a:p>
          <a:p>
            <a:r>
              <a:rPr lang="en-US" dirty="0"/>
              <a:t>Auto</a:t>
            </a:r>
          </a:p>
          <a:p>
            <a:r>
              <a:rPr lang="en-US" dirty="0"/>
              <a:t>D and O</a:t>
            </a:r>
          </a:p>
          <a:p>
            <a:r>
              <a:rPr lang="en-US" dirty="0"/>
              <a:t>E and O</a:t>
            </a:r>
          </a:p>
          <a:p>
            <a:r>
              <a:rPr lang="en-US" dirty="0"/>
              <a:t>Workers Compensation</a:t>
            </a:r>
          </a:p>
          <a:p>
            <a:r>
              <a:rPr lang="en-US" dirty="0"/>
              <a:t>Liquor Liability</a:t>
            </a:r>
          </a:p>
        </p:txBody>
      </p:sp>
      <p:sp>
        <p:nvSpPr>
          <p:cNvPr id="4" name="Slide Number Placeholder 3"/>
          <p:cNvSpPr>
            <a:spLocks noGrp="1"/>
          </p:cNvSpPr>
          <p:nvPr>
            <p:ph type="sldNum" sz="quarter" idx="12"/>
          </p:nvPr>
        </p:nvSpPr>
        <p:spPr/>
        <p:txBody>
          <a:bodyPr/>
          <a:lstStyle/>
          <a:p>
            <a:fld id="{60B18D57-13A5-4968-950D-8FEF41FA4399}" type="slidenum">
              <a:rPr lang="en-US" smtClean="0"/>
              <a:t>34</a:t>
            </a:fld>
            <a:endParaRPr lang="en-US" dirty="0"/>
          </a:p>
        </p:txBody>
      </p:sp>
      <p:sp>
        <p:nvSpPr>
          <p:cNvPr id="6" name="Title 5"/>
          <p:cNvSpPr>
            <a:spLocks noGrp="1"/>
          </p:cNvSpPr>
          <p:nvPr>
            <p:ph type="title"/>
          </p:nvPr>
        </p:nvSpPr>
        <p:spPr>
          <a:xfrm>
            <a:off x="1402976" y="1272585"/>
            <a:ext cx="6338048" cy="981732"/>
          </a:xfrm>
        </p:spPr>
        <p:txBody>
          <a:bodyPr/>
          <a:lstStyle/>
          <a:p>
            <a:pPr algn="ctr"/>
            <a:br>
              <a:rPr lang="en-US" dirty="0"/>
            </a:br>
            <a:r>
              <a:rPr lang="en-US" dirty="0"/>
              <a:t>Are we covered?</a:t>
            </a:r>
            <a:br>
              <a:rPr lang="en-US" dirty="0"/>
            </a:br>
            <a:endParaRPr lang="en-US" dirty="0"/>
          </a:p>
        </p:txBody>
      </p:sp>
      <p:sp>
        <p:nvSpPr>
          <p:cNvPr id="5" name="Title 5"/>
          <p:cNvSpPr txBox="1">
            <a:spLocks/>
          </p:cNvSpPr>
          <p:nvPr/>
        </p:nvSpPr>
        <p:spPr>
          <a:xfrm>
            <a:off x="215153" y="134472"/>
            <a:ext cx="6338048" cy="981732"/>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4000" dirty="0"/>
              <a:t>Insurance Needs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5145" y="2410698"/>
            <a:ext cx="2162142" cy="372649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67149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28650" y="1801434"/>
            <a:ext cx="5924551" cy="4882058"/>
          </a:xfrm>
        </p:spPr>
        <p:txBody>
          <a:bodyPr>
            <a:normAutofit/>
          </a:bodyPr>
          <a:lstStyle/>
          <a:p>
            <a:pPr>
              <a:buFont typeface="Wingdings" panose="05000000000000000000" pitchFamily="2" charset="2"/>
              <a:buChar char="Ø"/>
            </a:pPr>
            <a:endParaRPr lang="en-US" dirty="0"/>
          </a:p>
          <a:p>
            <a:r>
              <a:rPr lang="en-US" dirty="0"/>
              <a:t>Insures against classic slip-and-fall scenarios. </a:t>
            </a:r>
          </a:p>
          <a:p>
            <a:r>
              <a:rPr lang="en-US" dirty="0"/>
              <a:t>Covers damages that you may be ordered to pay to someone injured on the organization's property.</a:t>
            </a:r>
          </a:p>
        </p:txBody>
      </p:sp>
      <p:sp>
        <p:nvSpPr>
          <p:cNvPr id="4" name="Slide Number Placeholder 3"/>
          <p:cNvSpPr>
            <a:spLocks noGrp="1"/>
          </p:cNvSpPr>
          <p:nvPr>
            <p:ph type="sldNum" sz="quarter" idx="12"/>
          </p:nvPr>
        </p:nvSpPr>
        <p:spPr/>
        <p:txBody>
          <a:bodyPr/>
          <a:lstStyle/>
          <a:p>
            <a:fld id="{60B18D57-13A5-4968-950D-8FEF41FA4399}" type="slidenum">
              <a:rPr lang="en-US" smtClean="0"/>
              <a:t>35</a:t>
            </a:fld>
            <a:endParaRPr lang="en-US" dirty="0"/>
          </a:p>
        </p:txBody>
      </p:sp>
      <p:sp>
        <p:nvSpPr>
          <p:cNvPr id="6" name="Title 5"/>
          <p:cNvSpPr>
            <a:spLocks noGrp="1"/>
          </p:cNvSpPr>
          <p:nvPr>
            <p:ph type="title"/>
          </p:nvPr>
        </p:nvSpPr>
        <p:spPr>
          <a:xfrm>
            <a:off x="1402976" y="1310568"/>
            <a:ext cx="6338048" cy="981732"/>
          </a:xfrm>
        </p:spPr>
        <p:txBody>
          <a:bodyPr/>
          <a:lstStyle/>
          <a:p>
            <a:pPr algn="ctr"/>
            <a:br>
              <a:rPr lang="en-US" dirty="0"/>
            </a:br>
            <a:r>
              <a:rPr lang="en-US" dirty="0"/>
              <a:t>Commercial General Liability “CGL”</a:t>
            </a:r>
            <a:br>
              <a:rPr lang="en-US" dirty="0"/>
            </a:br>
            <a:endParaRPr lang="en-US" dirty="0"/>
          </a:p>
        </p:txBody>
      </p:sp>
      <p:sp>
        <p:nvSpPr>
          <p:cNvPr id="5" name="Title 5"/>
          <p:cNvSpPr txBox="1">
            <a:spLocks/>
          </p:cNvSpPr>
          <p:nvPr/>
        </p:nvSpPr>
        <p:spPr>
          <a:xfrm>
            <a:off x="215153" y="134472"/>
            <a:ext cx="6338048" cy="981732"/>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4000" dirty="0"/>
              <a:t>Insurance Needs</a:t>
            </a:r>
          </a:p>
        </p:txBody>
      </p:sp>
      <p:pic>
        <p:nvPicPr>
          <p:cNvPr id="3" name="Picture 2"/>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13739" t="12883" r="13658" b="13340"/>
          <a:stretch/>
        </p:blipFill>
        <p:spPr>
          <a:xfrm flipH="1">
            <a:off x="6095999" y="2643984"/>
            <a:ext cx="2547257" cy="3027869"/>
          </a:xfrm>
          <a:prstGeom prst="rect">
            <a:avLst/>
          </a:prstGeom>
        </p:spPr>
      </p:pic>
      <p:sp>
        <p:nvSpPr>
          <p:cNvPr id="8" name="TextBox 7"/>
          <p:cNvSpPr txBox="1"/>
          <p:nvPr/>
        </p:nvSpPr>
        <p:spPr>
          <a:xfrm>
            <a:off x="628650" y="5900019"/>
            <a:ext cx="7886700" cy="646331"/>
          </a:xfrm>
          <a:prstGeom prst="rect">
            <a:avLst/>
          </a:prstGeom>
          <a:noFill/>
        </p:spPr>
        <p:txBody>
          <a:bodyPr wrap="square" rtlCol="0">
            <a:spAutoFit/>
          </a:bodyPr>
          <a:lstStyle/>
          <a:p>
            <a:r>
              <a:rPr lang="en-US" dirty="0"/>
              <a:t>*CGL does not apply to employees, who should be covered separately by workers' compensation insurance.</a:t>
            </a:r>
          </a:p>
        </p:txBody>
      </p:sp>
    </p:spTree>
    <p:extLst>
      <p:ext uri="{BB962C8B-B14F-4D97-AF65-F5344CB8AC3E}">
        <p14:creationId xmlns:p14="http://schemas.microsoft.com/office/powerpoint/2010/main" val="3976060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66019" y="1801434"/>
            <a:ext cx="8101991" cy="4920041"/>
          </a:xfrm>
        </p:spPr>
        <p:txBody>
          <a:bodyPr>
            <a:normAutofit fontScale="77500" lnSpcReduction="20000"/>
          </a:bodyPr>
          <a:lstStyle/>
          <a:p>
            <a:endParaRPr lang="en-US" dirty="0"/>
          </a:p>
          <a:p>
            <a:r>
              <a:rPr lang="en-US" dirty="0"/>
              <a:t>Insure what you might lose in the event of a fire, earthquake, vandalism, storm, or similar event. </a:t>
            </a:r>
          </a:p>
          <a:p>
            <a:r>
              <a:rPr lang="en-US" dirty="0"/>
              <a:t>Include:</a:t>
            </a:r>
          </a:p>
          <a:p>
            <a:pPr lvl="1"/>
            <a:r>
              <a:rPr lang="en-US" dirty="0"/>
              <a:t>Buildings</a:t>
            </a:r>
          </a:p>
          <a:p>
            <a:pPr lvl="1"/>
            <a:r>
              <a:rPr lang="en-US" dirty="0"/>
              <a:t>Fixtures (lighting systems or carpeting)</a:t>
            </a:r>
          </a:p>
          <a:p>
            <a:pPr lvl="1"/>
            <a:r>
              <a:rPr lang="en-US" dirty="0"/>
              <a:t>Equipment and machinery</a:t>
            </a:r>
          </a:p>
          <a:p>
            <a:pPr lvl="1"/>
            <a:r>
              <a:rPr lang="en-US" dirty="0"/>
              <a:t>Office furniture</a:t>
            </a:r>
          </a:p>
          <a:p>
            <a:pPr lvl="1"/>
            <a:r>
              <a:rPr lang="en-US" dirty="0"/>
              <a:t>Computers and accessories </a:t>
            </a:r>
          </a:p>
          <a:p>
            <a:pPr lvl="1"/>
            <a:r>
              <a:rPr lang="en-US" dirty="0"/>
              <a:t>Inventory and supplies</a:t>
            </a:r>
          </a:p>
          <a:p>
            <a:r>
              <a:rPr lang="en-US" dirty="0"/>
              <a:t>Make sure the policy covers the cost to actually replace the property.</a:t>
            </a:r>
          </a:p>
          <a:p>
            <a:r>
              <a:rPr lang="en-US" dirty="0"/>
              <a:t>How much is your deductible?</a:t>
            </a:r>
          </a:p>
          <a:p>
            <a:r>
              <a:rPr lang="en-US" dirty="0"/>
              <a:t>What type of losses are covered (and excluded)?</a:t>
            </a:r>
          </a:p>
        </p:txBody>
      </p:sp>
      <p:sp>
        <p:nvSpPr>
          <p:cNvPr id="4" name="Slide Number Placeholder 3"/>
          <p:cNvSpPr>
            <a:spLocks noGrp="1"/>
          </p:cNvSpPr>
          <p:nvPr>
            <p:ph type="sldNum" sz="quarter" idx="12"/>
          </p:nvPr>
        </p:nvSpPr>
        <p:spPr/>
        <p:txBody>
          <a:bodyPr/>
          <a:lstStyle/>
          <a:p>
            <a:fld id="{60B18D57-13A5-4968-950D-8FEF41FA4399}" type="slidenum">
              <a:rPr lang="en-US" smtClean="0"/>
              <a:t>36</a:t>
            </a:fld>
            <a:endParaRPr lang="en-US" dirty="0"/>
          </a:p>
        </p:txBody>
      </p:sp>
      <p:sp>
        <p:nvSpPr>
          <p:cNvPr id="6" name="Title 5"/>
          <p:cNvSpPr>
            <a:spLocks noGrp="1"/>
          </p:cNvSpPr>
          <p:nvPr>
            <p:ph type="title"/>
          </p:nvPr>
        </p:nvSpPr>
        <p:spPr>
          <a:xfrm>
            <a:off x="1447990" y="1272585"/>
            <a:ext cx="6338048" cy="981732"/>
          </a:xfrm>
        </p:spPr>
        <p:txBody>
          <a:bodyPr/>
          <a:lstStyle/>
          <a:p>
            <a:pPr algn="ctr"/>
            <a:br>
              <a:rPr lang="en-US" dirty="0"/>
            </a:br>
            <a:r>
              <a:rPr lang="en-US" dirty="0"/>
              <a:t>Property Insurance</a:t>
            </a:r>
            <a:br>
              <a:rPr lang="en-US" dirty="0"/>
            </a:br>
            <a:endParaRPr lang="en-US" dirty="0"/>
          </a:p>
        </p:txBody>
      </p:sp>
      <p:sp>
        <p:nvSpPr>
          <p:cNvPr id="5" name="Title 5"/>
          <p:cNvSpPr txBox="1">
            <a:spLocks/>
          </p:cNvSpPr>
          <p:nvPr/>
        </p:nvSpPr>
        <p:spPr>
          <a:xfrm>
            <a:off x="215153" y="134472"/>
            <a:ext cx="6338048" cy="981732"/>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4000" dirty="0"/>
              <a:t>Insurance Needs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307" y="2783166"/>
            <a:ext cx="2841851" cy="2144239"/>
          </a:xfrm>
          <a:prstGeom prst="rect">
            <a:avLst/>
          </a:prstGeom>
        </p:spPr>
      </p:pic>
    </p:spTree>
    <p:extLst>
      <p:ext uri="{BB962C8B-B14F-4D97-AF65-F5344CB8AC3E}">
        <p14:creationId xmlns:p14="http://schemas.microsoft.com/office/powerpoint/2010/main" val="494489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28650" y="2077007"/>
            <a:ext cx="7886700" cy="3359289"/>
          </a:xfrm>
        </p:spPr>
        <p:txBody>
          <a:bodyPr>
            <a:normAutofit fontScale="92500"/>
          </a:bodyPr>
          <a:lstStyle/>
          <a:p>
            <a:r>
              <a:rPr lang="en-US" dirty="0"/>
              <a:t>If your staff or volunteers use any vehicles (including their own) for your activities</a:t>
            </a:r>
          </a:p>
          <a:p>
            <a:r>
              <a:rPr lang="en-US" dirty="0"/>
              <a:t>May be required by state (minimum amount) </a:t>
            </a:r>
          </a:p>
          <a:p>
            <a:r>
              <a:rPr lang="en-US" dirty="0"/>
              <a:t>Covers injuries to other people or property while carrying out your organization's business. </a:t>
            </a:r>
          </a:p>
        </p:txBody>
      </p:sp>
      <p:sp>
        <p:nvSpPr>
          <p:cNvPr id="4" name="Slide Number Placeholder 3"/>
          <p:cNvSpPr>
            <a:spLocks noGrp="1"/>
          </p:cNvSpPr>
          <p:nvPr>
            <p:ph type="sldNum" sz="quarter" idx="12"/>
          </p:nvPr>
        </p:nvSpPr>
        <p:spPr/>
        <p:txBody>
          <a:bodyPr/>
          <a:lstStyle/>
          <a:p>
            <a:fld id="{60B18D57-13A5-4968-950D-8FEF41FA4399}" type="slidenum">
              <a:rPr lang="en-US" smtClean="0"/>
              <a:t>37</a:t>
            </a:fld>
            <a:endParaRPr lang="en-US" dirty="0"/>
          </a:p>
        </p:txBody>
      </p:sp>
      <p:sp>
        <p:nvSpPr>
          <p:cNvPr id="6" name="Title 5"/>
          <p:cNvSpPr>
            <a:spLocks noGrp="1"/>
          </p:cNvSpPr>
          <p:nvPr>
            <p:ph type="title"/>
          </p:nvPr>
        </p:nvSpPr>
        <p:spPr>
          <a:xfrm>
            <a:off x="1402976" y="1272585"/>
            <a:ext cx="6338048" cy="981732"/>
          </a:xfrm>
        </p:spPr>
        <p:txBody>
          <a:bodyPr/>
          <a:lstStyle/>
          <a:p>
            <a:pPr algn="ctr"/>
            <a:br>
              <a:rPr lang="en-US" dirty="0"/>
            </a:br>
            <a:r>
              <a:rPr lang="en-US" dirty="0"/>
              <a:t>Automobile</a:t>
            </a:r>
            <a:br>
              <a:rPr lang="en-US" dirty="0"/>
            </a:br>
            <a:endParaRPr lang="en-US" dirty="0"/>
          </a:p>
        </p:txBody>
      </p:sp>
      <p:sp>
        <p:nvSpPr>
          <p:cNvPr id="5" name="Title 5"/>
          <p:cNvSpPr txBox="1">
            <a:spLocks/>
          </p:cNvSpPr>
          <p:nvPr/>
        </p:nvSpPr>
        <p:spPr>
          <a:xfrm>
            <a:off x="215153" y="134472"/>
            <a:ext cx="6338048" cy="981732"/>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4000" dirty="0"/>
              <a:t>Insurance Needs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8005" y="4334005"/>
            <a:ext cx="5047989" cy="2523995"/>
          </a:xfrm>
          <a:prstGeom prst="rect">
            <a:avLst/>
          </a:prstGeom>
        </p:spPr>
      </p:pic>
    </p:spTree>
    <p:extLst>
      <p:ext uri="{BB962C8B-B14F-4D97-AF65-F5344CB8AC3E}">
        <p14:creationId xmlns:p14="http://schemas.microsoft.com/office/powerpoint/2010/main" val="3876358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77349" y="2254317"/>
            <a:ext cx="6410977" cy="4403006"/>
          </a:xfrm>
        </p:spPr>
        <p:txBody>
          <a:bodyPr>
            <a:normAutofit fontScale="92500" lnSpcReduction="20000"/>
          </a:bodyPr>
          <a:lstStyle/>
          <a:p>
            <a:r>
              <a:rPr lang="en-US" dirty="0"/>
              <a:t>Covers the decisions and actions of the “Organization,” even if you are personally named.  </a:t>
            </a:r>
          </a:p>
          <a:p>
            <a:r>
              <a:rPr lang="en-US" dirty="0"/>
              <a:t>Understand what is and is not covered.  </a:t>
            </a:r>
          </a:p>
          <a:p>
            <a:r>
              <a:rPr lang="en-US" dirty="0"/>
              <a:t>Typical exclusions</a:t>
            </a:r>
          </a:p>
          <a:p>
            <a:pPr lvl="1"/>
            <a:r>
              <a:rPr lang="en-US" i="1" dirty="0"/>
              <a:t>Damages</a:t>
            </a:r>
            <a:r>
              <a:rPr lang="en-US" dirty="0"/>
              <a:t> arising from criminal or fraudulent behavior</a:t>
            </a:r>
          </a:p>
          <a:p>
            <a:pPr lvl="1"/>
            <a:r>
              <a:rPr lang="en-US" dirty="0"/>
              <a:t>Claims brought by one director against another </a:t>
            </a:r>
          </a:p>
          <a:p>
            <a:r>
              <a:rPr lang="en-US" dirty="0"/>
              <a:t>Make sure employment-related claims are covered</a:t>
            </a:r>
          </a:p>
        </p:txBody>
      </p:sp>
      <p:sp>
        <p:nvSpPr>
          <p:cNvPr id="4" name="Slide Number Placeholder 3"/>
          <p:cNvSpPr>
            <a:spLocks noGrp="1"/>
          </p:cNvSpPr>
          <p:nvPr>
            <p:ph type="sldNum" sz="quarter" idx="12"/>
          </p:nvPr>
        </p:nvSpPr>
        <p:spPr/>
        <p:txBody>
          <a:bodyPr/>
          <a:lstStyle/>
          <a:p>
            <a:fld id="{60B18D57-13A5-4968-950D-8FEF41FA4399}" type="slidenum">
              <a:rPr lang="en-US" smtClean="0"/>
              <a:t>38</a:t>
            </a:fld>
            <a:endParaRPr lang="en-US" dirty="0"/>
          </a:p>
        </p:txBody>
      </p:sp>
      <p:sp>
        <p:nvSpPr>
          <p:cNvPr id="6" name="Title 5"/>
          <p:cNvSpPr>
            <a:spLocks noGrp="1"/>
          </p:cNvSpPr>
          <p:nvPr>
            <p:ph type="title"/>
          </p:nvPr>
        </p:nvSpPr>
        <p:spPr>
          <a:xfrm>
            <a:off x="1402976" y="1272585"/>
            <a:ext cx="6338048" cy="981732"/>
          </a:xfrm>
        </p:spPr>
        <p:txBody>
          <a:bodyPr/>
          <a:lstStyle/>
          <a:p>
            <a:pPr algn="ctr"/>
            <a:br>
              <a:rPr lang="en-US" dirty="0"/>
            </a:br>
            <a:r>
              <a:rPr lang="en-US" dirty="0"/>
              <a:t>Directors and Officers “D &amp; O”</a:t>
            </a:r>
            <a:br>
              <a:rPr lang="en-US" dirty="0"/>
            </a:br>
            <a:endParaRPr lang="en-US" dirty="0"/>
          </a:p>
        </p:txBody>
      </p:sp>
      <p:sp>
        <p:nvSpPr>
          <p:cNvPr id="5" name="Title 5"/>
          <p:cNvSpPr txBox="1">
            <a:spLocks/>
          </p:cNvSpPr>
          <p:nvPr/>
        </p:nvSpPr>
        <p:spPr>
          <a:xfrm>
            <a:off x="215153" y="134472"/>
            <a:ext cx="6338048" cy="981732"/>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4000" dirty="0"/>
              <a:t>Insurance Needs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672" r="68767"/>
          <a:stretch/>
        </p:blipFill>
        <p:spPr>
          <a:xfrm flipH="1">
            <a:off x="6553201" y="1801434"/>
            <a:ext cx="2304790" cy="4855889"/>
          </a:xfrm>
          <a:prstGeom prst="rect">
            <a:avLst/>
          </a:prstGeom>
        </p:spPr>
      </p:pic>
    </p:spTree>
    <p:extLst>
      <p:ext uri="{BB962C8B-B14F-4D97-AF65-F5344CB8AC3E}">
        <p14:creationId xmlns:p14="http://schemas.microsoft.com/office/powerpoint/2010/main" val="3461252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66081" y="2292300"/>
            <a:ext cx="7886700" cy="4283864"/>
          </a:xfrm>
        </p:spPr>
        <p:txBody>
          <a:bodyPr>
            <a:normAutofit/>
          </a:bodyPr>
          <a:lstStyle/>
          <a:p>
            <a:r>
              <a:rPr lang="en-US" dirty="0"/>
              <a:t>Also called “Professional Liability”</a:t>
            </a:r>
          </a:p>
          <a:p>
            <a:r>
              <a:rPr lang="en-US" dirty="0"/>
              <a:t>Liabilities resulting from:</a:t>
            </a:r>
          </a:p>
          <a:p>
            <a:pPr lvl="1"/>
            <a:r>
              <a:rPr lang="en-US" dirty="0"/>
              <a:t>Mismanagement of the organization</a:t>
            </a:r>
          </a:p>
          <a:p>
            <a:pPr lvl="1"/>
            <a:r>
              <a:rPr lang="en-US" dirty="0"/>
              <a:t>Workplace-related claims such as discrimination or sexual harassment</a:t>
            </a:r>
          </a:p>
          <a:p>
            <a:pPr lvl="1"/>
            <a:r>
              <a:rPr lang="en-US" dirty="0"/>
              <a:t>Covers directors, officers, staff, volunteers, and the nonprofit organization itself</a:t>
            </a:r>
          </a:p>
          <a:p>
            <a:pPr marL="0" indent="0">
              <a:buNone/>
            </a:pPr>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t>39</a:t>
            </a:fld>
            <a:endParaRPr lang="en-US" dirty="0"/>
          </a:p>
        </p:txBody>
      </p:sp>
      <p:sp>
        <p:nvSpPr>
          <p:cNvPr id="6" name="Title 5"/>
          <p:cNvSpPr>
            <a:spLocks noGrp="1"/>
          </p:cNvSpPr>
          <p:nvPr>
            <p:ph type="title"/>
          </p:nvPr>
        </p:nvSpPr>
        <p:spPr>
          <a:xfrm>
            <a:off x="1402976" y="1310568"/>
            <a:ext cx="6338048" cy="981732"/>
          </a:xfrm>
        </p:spPr>
        <p:txBody>
          <a:bodyPr/>
          <a:lstStyle/>
          <a:p>
            <a:pPr algn="ctr"/>
            <a:br>
              <a:rPr lang="en-US" dirty="0"/>
            </a:br>
            <a:r>
              <a:rPr lang="en-US" dirty="0"/>
              <a:t>Errors and Omissions “E &amp; O”</a:t>
            </a:r>
            <a:br>
              <a:rPr lang="en-US" dirty="0"/>
            </a:br>
            <a:endParaRPr lang="en-US" dirty="0"/>
          </a:p>
        </p:txBody>
      </p:sp>
      <p:sp>
        <p:nvSpPr>
          <p:cNvPr id="5" name="Title 5"/>
          <p:cNvSpPr txBox="1">
            <a:spLocks/>
          </p:cNvSpPr>
          <p:nvPr/>
        </p:nvSpPr>
        <p:spPr>
          <a:xfrm>
            <a:off x="215153" y="134472"/>
            <a:ext cx="6338048" cy="981732"/>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4000" dirty="0"/>
              <a:t>Insurance Needs</a:t>
            </a:r>
          </a:p>
        </p:txBody>
      </p:sp>
    </p:spTree>
    <p:extLst>
      <p:ext uri="{BB962C8B-B14F-4D97-AF65-F5344CB8AC3E}">
        <p14:creationId xmlns:p14="http://schemas.microsoft.com/office/powerpoint/2010/main" val="303620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BDF72A-5032-4A5B-A79B-86684C216E03}"/>
              </a:ext>
            </a:extLst>
          </p:cNvPr>
          <p:cNvSpPr>
            <a:spLocks noGrp="1"/>
          </p:cNvSpPr>
          <p:nvPr>
            <p:ph type="sldNum" sz="quarter" idx="10"/>
          </p:nvPr>
        </p:nvSpPr>
        <p:spPr/>
        <p:txBody>
          <a:bodyPr/>
          <a:lstStyle/>
          <a:p>
            <a:fld id="{60B18D57-13A5-4968-950D-8FEF41FA4399}" type="slidenum">
              <a:rPr lang="en-US" smtClean="0"/>
              <a:t>4</a:t>
            </a:fld>
            <a:endParaRPr lang="en-US" dirty="0"/>
          </a:p>
        </p:txBody>
      </p:sp>
      <p:sp>
        <p:nvSpPr>
          <p:cNvPr id="4" name="Title 3">
            <a:extLst>
              <a:ext uri="{FF2B5EF4-FFF2-40B4-BE49-F238E27FC236}">
                <a16:creationId xmlns:a16="http://schemas.microsoft.com/office/drawing/2014/main" id="{416B69BE-5D66-4AB6-A604-E25A1463A09B}"/>
              </a:ext>
            </a:extLst>
          </p:cNvPr>
          <p:cNvSpPr>
            <a:spLocks noGrp="1"/>
          </p:cNvSpPr>
          <p:nvPr>
            <p:ph type="title"/>
          </p:nvPr>
        </p:nvSpPr>
        <p:spPr/>
        <p:txBody>
          <a:bodyPr/>
          <a:lstStyle/>
          <a:p>
            <a:r>
              <a:rPr lang="en-US" sz="3600" dirty="0"/>
              <a:t>Legal Duties</a:t>
            </a:r>
          </a:p>
        </p:txBody>
      </p:sp>
      <p:graphicFrame>
        <p:nvGraphicFramePr>
          <p:cNvPr id="7" name="Diagram 6">
            <a:extLst>
              <a:ext uri="{FF2B5EF4-FFF2-40B4-BE49-F238E27FC236}">
                <a16:creationId xmlns:a16="http://schemas.microsoft.com/office/drawing/2014/main" id="{0CC88FC2-3DE8-4D6B-8556-E5B8ED875D17}"/>
              </a:ext>
            </a:extLst>
          </p:cNvPr>
          <p:cNvGraphicFramePr/>
          <p:nvPr/>
        </p:nvGraphicFramePr>
        <p:xfrm>
          <a:off x="259757" y="1393903"/>
          <a:ext cx="8776010" cy="5282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4988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28650" y="1801434"/>
            <a:ext cx="5371317" cy="4882058"/>
          </a:xfrm>
        </p:spPr>
        <p:txBody>
          <a:bodyPr>
            <a:normAutofit fontScale="85000" lnSpcReduction="10000"/>
          </a:bodyPr>
          <a:lstStyle/>
          <a:p>
            <a:endParaRPr lang="en-US" dirty="0"/>
          </a:p>
          <a:p>
            <a:r>
              <a:rPr lang="en-US" dirty="0"/>
              <a:t>Both state and federal insurance requirements will apply</a:t>
            </a:r>
          </a:p>
          <a:p>
            <a:r>
              <a:rPr lang="en-US" dirty="0"/>
              <a:t>Pay for workers' compensation and unemployment insurance, and possibly for disability insurance as well. </a:t>
            </a:r>
          </a:p>
          <a:p>
            <a:r>
              <a:rPr lang="en-US" dirty="0"/>
              <a:t>Typically paid from a state administered fund.</a:t>
            </a:r>
          </a:p>
          <a:p>
            <a:r>
              <a:rPr lang="en-US" dirty="0"/>
              <a:t>Arising out of employment/During the course of employment.</a:t>
            </a:r>
          </a:p>
        </p:txBody>
      </p:sp>
      <p:sp>
        <p:nvSpPr>
          <p:cNvPr id="4" name="Slide Number Placeholder 3"/>
          <p:cNvSpPr>
            <a:spLocks noGrp="1"/>
          </p:cNvSpPr>
          <p:nvPr>
            <p:ph type="sldNum" sz="quarter" idx="12"/>
          </p:nvPr>
        </p:nvSpPr>
        <p:spPr/>
        <p:txBody>
          <a:bodyPr/>
          <a:lstStyle/>
          <a:p>
            <a:fld id="{60B18D57-13A5-4968-950D-8FEF41FA4399}" type="slidenum">
              <a:rPr lang="en-US" smtClean="0"/>
              <a:t>40</a:t>
            </a:fld>
            <a:endParaRPr lang="en-US" dirty="0"/>
          </a:p>
        </p:txBody>
      </p:sp>
      <p:sp>
        <p:nvSpPr>
          <p:cNvPr id="6" name="Title 5"/>
          <p:cNvSpPr>
            <a:spLocks noGrp="1"/>
          </p:cNvSpPr>
          <p:nvPr>
            <p:ph type="title"/>
          </p:nvPr>
        </p:nvSpPr>
        <p:spPr>
          <a:xfrm>
            <a:off x="1402976" y="1272585"/>
            <a:ext cx="6338048" cy="981732"/>
          </a:xfrm>
        </p:spPr>
        <p:txBody>
          <a:bodyPr/>
          <a:lstStyle/>
          <a:p>
            <a:pPr algn="ctr"/>
            <a:r>
              <a:rPr lang="en-US" dirty="0"/>
              <a:t>Workers Compensation</a:t>
            </a:r>
          </a:p>
        </p:txBody>
      </p:sp>
      <p:sp>
        <p:nvSpPr>
          <p:cNvPr id="5" name="Title 5"/>
          <p:cNvSpPr txBox="1">
            <a:spLocks/>
          </p:cNvSpPr>
          <p:nvPr/>
        </p:nvSpPr>
        <p:spPr>
          <a:xfrm>
            <a:off x="215153" y="134472"/>
            <a:ext cx="6338048" cy="981732"/>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4000" dirty="0"/>
              <a:t>Insurance Needs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4726" y="2036722"/>
            <a:ext cx="3315835" cy="4177430"/>
          </a:xfrm>
          <a:prstGeom prst="rect">
            <a:avLst/>
          </a:prstGeom>
        </p:spPr>
      </p:pic>
    </p:spTree>
    <p:extLst>
      <p:ext uri="{BB962C8B-B14F-4D97-AF65-F5344CB8AC3E}">
        <p14:creationId xmlns:p14="http://schemas.microsoft.com/office/powerpoint/2010/main" val="122742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28650" y="1801434"/>
            <a:ext cx="6056822" cy="4882058"/>
          </a:xfrm>
        </p:spPr>
        <p:txBody>
          <a:bodyPr>
            <a:normAutofit/>
          </a:bodyPr>
          <a:lstStyle/>
          <a:p>
            <a:endParaRPr lang="en-US" dirty="0"/>
          </a:p>
          <a:p>
            <a:r>
              <a:rPr lang="en-US" dirty="0"/>
              <a:t>Posts with canteens MUST HAVE Liquor Liability</a:t>
            </a:r>
          </a:p>
          <a:p>
            <a:r>
              <a:rPr lang="en-US" dirty="0"/>
              <a:t>Section 709, paragraph 2</a:t>
            </a:r>
          </a:p>
          <a:p>
            <a:r>
              <a:rPr lang="en-US" dirty="0"/>
              <a:t>No insurance	</a:t>
            </a:r>
            <a:r>
              <a:rPr lang="en-US" kern="100" dirty="0">
                <a:effectLst/>
                <a:latin typeface="Calibri" panose="020F0502020204030204" pitchFamily="34" charset="0"/>
                <a:ea typeface="Calibri" panose="020F0502020204030204" pitchFamily="34" charset="0"/>
                <a:cs typeface="Calibri" panose="020F0502020204030204" pitchFamily="34" charset="0"/>
              </a:rPr>
              <a:t>≠</a:t>
            </a:r>
            <a:r>
              <a:rPr lang="en-US" kern="100" dirty="0">
                <a:latin typeface="Calibri" panose="020F0502020204030204" pitchFamily="34" charset="0"/>
                <a:ea typeface="Calibri" panose="020F0502020204030204" pitchFamily="34" charset="0"/>
                <a:cs typeface="Times New Roman" panose="02020603050405020304" pitchFamily="18" charset="0"/>
              </a:rPr>
              <a:t> No</a:t>
            </a:r>
            <a:r>
              <a:rPr lang="en-US" dirty="0"/>
              <a:t> problem</a:t>
            </a:r>
          </a:p>
          <a:p>
            <a:r>
              <a:rPr lang="en-US" dirty="0"/>
              <a:t>Piercing the Corporate Veil</a:t>
            </a:r>
          </a:p>
          <a:p>
            <a:pPr lvl="2"/>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t>41</a:t>
            </a:fld>
            <a:endParaRPr lang="en-US" dirty="0"/>
          </a:p>
        </p:txBody>
      </p:sp>
      <p:sp>
        <p:nvSpPr>
          <p:cNvPr id="6" name="Title 5"/>
          <p:cNvSpPr>
            <a:spLocks noGrp="1"/>
          </p:cNvSpPr>
          <p:nvPr>
            <p:ph type="title"/>
          </p:nvPr>
        </p:nvSpPr>
        <p:spPr>
          <a:xfrm>
            <a:off x="1402976" y="1272585"/>
            <a:ext cx="6338048" cy="981732"/>
          </a:xfrm>
        </p:spPr>
        <p:txBody>
          <a:bodyPr/>
          <a:lstStyle/>
          <a:p>
            <a:pPr algn="ctr"/>
            <a:r>
              <a:rPr lang="en-US" dirty="0"/>
              <a:t>Liquor Liability</a:t>
            </a:r>
          </a:p>
        </p:txBody>
      </p:sp>
      <p:sp>
        <p:nvSpPr>
          <p:cNvPr id="5" name="Title 5"/>
          <p:cNvSpPr txBox="1">
            <a:spLocks/>
          </p:cNvSpPr>
          <p:nvPr/>
        </p:nvSpPr>
        <p:spPr>
          <a:xfrm>
            <a:off x="215153" y="134472"/>
            <a:ext cx="6338048" cy="981732"/>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4000" dirty="0"/>
              <a:t>Insurance Needs</a:t>
            </a:r>
          </a:p>
        </p:txBody>
      </p:sp>
      <p:pic>
        <p:nvPicPr>
          <p:cNvPr id="1030" name="Picture 6" descr="Beer SVG Beers Cheers SVG Beer Vector Beer Clipart Beer image 1">
            <a:extLst>
              <a:ext uri="{FF2B5EF4-FFF2-40B4-BE49-F238E27FC236}">
                <a16:creationId xmlns:a16="http://schemas.microsoft.com/office/drawing/2014/main" id="{27133E12-7B13-6825-CDB0-29B1E56C1F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6715" y="2410698"/>
            <a:ext cx="2288156" cy="228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169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438A1C-FA93-85A9-F58B-60CC2F94911D}"/>
              </a:ext>
            </a:extLst>
          </p:cNvPr>
          <p:cNvSpPr>
            <a:spLocks noGrp="1"/>
          </p:cNvSpPr>
          <p:nvPr>
            <p:ph idx="1"/>
          </p:nvPr>
        </p:nvSpPr>
        <p:spPr/>
        <p:txBody>
          <a:bodyPr anchor="ctr"/>
          <a:lstStyle/>
          <a:p>
            <a:pPr marL="0" indent="0" algn="ctr">
              <a:buNone/>
            </a:pPr>
            <a:r>
              <a:rPr lang="en-US" sz="4800" dirty="0"/>
              <a:t>6.	Tax Exempt Status</a:t>
            </a:r>
          </a:p>
        </p:txBody>
      </p:sp>
      <p:sp>
        <p:nvSpPr>
          <p:cNvPr id="3" name="Slide Number Placeholder 2">
            <a:extLst>
              <a:ext uri="{FF2B5EF4-FFF2-40B4-BE49-F238E27FC236}">
                <a16:creationId xmlns:a16="http://schemas.microsoft.com/office/drawing/2014/main" id="{9974A2E9-8508-D2EA-141C-65C2F4A3AAA3}"/>
              </a:ext>
            </a:extLst>
          </p:cNvPr>
          <p:cNvSpPr>
            <a:spLocks noGrp="1"/>
          </p:cNvSpPr>
          <p:nvPr>
            <p:ph type="sldNum" sz="quarter" idx="12"/>
          </p:nvPr>
        </p:nvSpPr>
        <p:spPr/>
        <p:txBody>
          <a:bodyPr/>
          <a:lstStyle/>
          <a:p>
            <a:fld id="{E2FB73DA-5FDE-45B5-BAA4-C61223CC44F6}" type="slidenum">
              <a:rPr lang="en-US" smtClean="0"/>
              <a:pPr/>
              <a:t>42</a:t>
            </a:fld>
            <a:endParaRPr lang="en-US" dirty="0"/>
          </a:p>
        </p:txBody>
      </p:sp>
      <p:sp>
        <p:nvSpPr>
          <p:cNvPr id="4" name="Title 3">
            <a:extLst>
              <a:ext uri="{FF2B5EF4-FFF2-40B4-BE49-F238E27FC236}">
                <a16:creationId xmlns:a16="http://schemas.microsoft.com/office/drawing/2014/main" id="{D017B411-3F17-068D-6D64-14B570319C6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99796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58FC798-03B7-906C-BED2-E18072057288}"/>
              </a:ext>
            </a:extLst>
          </p:cNvPr>
          <p:cNvSpPr>
            <a:spLocks noGrp="1"/>
          </p:cNvSpPr>
          <p:nvPr>
            <p:ph idx="1"/>
          </p:nvPr>
        </p:nvSpPr>
        <p:spPr/>
        <p:txBody>
          <a:bodyPr/>
          <a:lstStyle/>
          <a:p>
            <a:r>
              <a:rPr lang="en-US" dirty="0"/>
              <a:t>Each tax-exempt organization must file a 990 with the IRS (990-N if less than $50,000/ 990-EZ $50,000-200,000)</a:t>
            </a:r>
          </a:p>
          <a:p>
            <a:r>
              <a:rPr lang="en-US" dirty="0"/>
              <a:t>Failure to file the 990 for </a:t>
            </a:r>
            <a:r>
              <a:rPr lang="en-US" u="sng" dirty="0"/>
              <a:t>three consecutive years </a:t>
            </a:r>
            <a:r>
              <a:rPr lang="en-US" dirty="0"/>
              <a:t>will result in </a:t>
            </a:r>
            <a:r>
              <a:rPr lang="en-US" u="sng" dirty="0"/>
              <a:t>automatic  revocation</a:t>
            </a:r>
            <a:r>
              <a:rPr lang="en-US" dirty="0"/>
              <a:t> of the tax exemption</a:t>
            </a:r>
          </a:p>
          <a:p>
            <a:r>
              <a:rPr lang="en-US" dirty="0"/>
              <a:t>It may be possible to get it reinstated using IRS Form 1024 (easier within 15 months of revocation)</a:t>
            </a:r>
          </a:p>
        </p:txBody>
      </p:sp>
      <p:sp>
        <p:nvSpPr>
          <p:cNvPr id="4" name="Slide Number Placeholder 3">
            <a:extLst>
              <a:ext uri="{FF2B5EF4-FFF2-40B4-BE49-F238E27FC236}">
                <a16:creationId xmlns:a16="http://schemas.microsoft.com/office/drawing/2014/main" id="{7BC8AC9D-7B07-A06D-7740-ABFB51410F05}"/>
              </a:ext>
            </a:extLst>
          </p:cNvPr>
          <p:cNvSpPr>
            <a:spLocks noGrp="1"/>
          </p:cNvSpPr>
          <p:nvPr>
            <p:ph type="sldNum" sz="quarter" idx="12"/>
          </p:nvPr>
        </p:nvSpPr>
        <p:spPr/>
        <p:txBody>
          <a:bodyPr/>
          <a:lstStyle/>
          <a:p>
            <a:fld id="{60B18D57-13A5-4968-950D-8FEF41FA4399}" type="slidenum">
              <a:rPr lang="en-US" smtClean="0"/>
              <a:t>43</a:t>
            </a:fld>
            <a:endParaRPr lang="en-US" dirty="0"/>
          </a:p>
        </p:txBody>
      </p:sp>
      <p:sp>
        <p:nvSpPr>
          <p:cNvPr id="6" name="Title 5">
            <a:extLst>
              <a:ext uri="{FF2B5EF4-FFF2-40B4-BE49-F238E27FC236}">
                <a16:creationId xmlns:a16="http://schemas.microsoft.com/office/drawing/2014/main" id="{F5C679C4-559A-00E1-2A2E-4DD33FB0F718}"/>
              </a:ext>
            </a:extLst>
          </p:cNvPr>
          <p:cNvSpPr>
            <a:spLocks noGrp="1"/>
          </p:cNvSpPr>
          <p:nvPr>
            <p:ph type="title"/>
          </p:nvPr>
        </p:nvSpPr>
        <p:spPr/>
        <p:txBody>
          <a:bodyPr/>
          <a:lstStyle/>
          <a:p>
            <a:r>
              <a:rPr lang="en-US" dirty="0"/>
              <a:t>990 Filings</a:t>
            </a:r>
          </a:p>
        </p:txBody>
      </p:sp>
    </p:spTree>
    <p:extLst>
      <p:ext uri="{BB962C8B-B14F-4D97-AF65-F5344CB8AC3E}">
        <p14:creationId xmlns:p14="http://schemas.microsoft.com/office/powerpoint/2010/main" val="3188299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58FC798-03B7-906C-BED2-E18072057288}"/>
              </a:ext>
            </a:extLst>
          </p:cNvPr>
          <p:cNvSpPr>
            <a:spLocks noGrp="1"/>
          </p:cNvSpPr>
          <p:nvPr>
            <p:ph idx="1"/>
          </p:nvPr>
        </p:nvSpPr>
        <p:spPr/>
        <p:txBody>
          <a:bodyPr/>
          <a:lstStyle/>
          <a:p>
            <a:r>
              <a:rPr lang="en-US" dirty="0"/>
              <a:t>Streamlined (Within 15 months)</a:t>
            </a:r>
          </a:p>
          <a:p>
            <a:pPr lvl="1"/>
            <a:r>
              <a:rPr lang="en-US" dirty="0"/>
              <a:t>Form 1024 with Fee</a:t>
            </a:r>
          </a:p>
          <a:p>
            <a:pPr lvl="1"/>
            <a:r>
              <a:rPr lang="en-US" dirty="0"/>
              <a:t>Write “Revenue Procedure 2014-11, Streamlined Retroactive Reinstatement” on top of application</a:t>
            </a:r>
          </a:p>
          <a:p>
            <a:pPr marL="457200" lvl="1" indent="0">
              <a:buNone/>
            </a:pPr>
            <a:endParaRPr lang="en-US" dirty="0"/>
          </a:p>
        </p:txBody>
      </p:sp>
      <p:sp>
        <p:nvSpPr>
          <p:cNvPr id="4" name="Slide Number Placeholder 3">
            <a:extLst>
              <a:ext uri="{FF2B5EF4-FFF2-40B4-BE49-F238E27FC236}">
                <a16:creationId xmlns:a16="http://schemas.microsoft.com/office/drawing/2014/main" id="{7BC8AC9D-7B07-A06D-7740-ABFB51410F05}"/>
              </a:ext>
            </a:extLst>
          </p:cNvPr>
          <p:cNvSpPr>
            <a:spLocks noGrp="1"/>
          </p:cNvSpPr>
          <p:nvPr>
            <p:ph type="sldNum" sz="quarter" idx="12"/>
          </p:nvPr>
        </p:nvSpPr>
        <p:spPr/>
        <p:txBody>
          <a:bodyPr/>
          <a:lstStyle/>
          <a:p>
            <a:fld id="{60B18D57-13A5-4968-950D-8FEF41FA4399}" type="slidenum">
              <a:rPr lang="en-US" smtClean="0"/>
              <a:t>44</a:t>
            </a:fld>
            <a:endParaRPr lang="en-US" dirty="0"/>
          </a:p>
        </p:txBody>
      </p:sp>
      <p:sp>
        <p:nvSpPr>
          <p:cNvPr id="6" name="Title 5">
            <a:extLst>
              <a:ext uri="{FF2B5EF4-FFF2-40B4-BE49-F238E27FC236}">
                <a16:creationId xmlns:a16="http://schemas.microsoft.com/office/drawing/2014/main" id="{F5C679C4-559A-00E1-2A2E-4DD33FB0F718}"/>
              </a:ext>
            </a:extLst>
          </p:cNvPr>
          <p:cNvSpPr>
            <a:spLocks noGrp="1"/>
          </p:cNvSpPr>
          <p:nvPr>
            <p:ph type="title"/>
          </p:nvPr>
        </p:nvSpPr>
        <p:spPr/>
        <p:txBody>
          <a:bodyPr/>
          <a:lstStyle/>
          <a:p>
            <a:r>
              <a:rPr lang="en-US" dirty="0"/>
              <a:t>Retroactive Reinstatement</a:t>
            </a:r>
          </a:p>
        </p:txBody>
      </p:sp>
    </p:spTree>
    <p:extLst>
      <p:ext uri="{BB962C8B-B14F-4D97-AF65-F5344CB8AC3E}">
        <p14:creationId xmlns:p14="http://schemas.microsoft.com/office/powerpoint/2010/main" val="4274755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58FC798-03B7-906C-BED2-E18072057288}"/>
              </a:ext>
            </a:extLst>
          </p:cNvPr>
          <p:cNvSpPr>
            <a:spLocks noGrp="1"/>
          </p:cNvSpPr>
          <p:nvPr>
            <p:ph idx="1"/>
          </p:nvPr>
        </p:nvSpPr>
        <p:spPr>
          <a:xfrm>
            <a:off x="749420" y="1388027"/>
            <a:ext cx="7946006" cy="5124916"/>
          </a:xfrm>
        </p:spPr>
        <p:txBody>
          <a:bodyPr/>
          <a:lstStyle/>
          <a:p>
            <a:r>
              <a:rPr lang="en-US" dirty="0"/>
              <a:t>Regular Reinstatement (Over 15 Months)</a:t>
            </a:r>
          </a:p>
          <a:p>
            <a:pPr lvl="1"/>
            <a:r>
              <a:rPr lang="en-US" dirty="0"/>
              <a:t>Form 1024 with Fee</a:t>
            </a:r>
          </a:p>
          <a:p>
            <a:pPr lvl="1"/>
            <a:r>
              <a:rPr lang="en-US" dirty="0"/>
              <a:t>File 990 for </a:t>
            </a:r>
            <a:r>
              <a:rPr lang="en-US" u="sng" dirty="0"/>
              <a:t>all missing years</a:t>
            </a:r>
          </a:p>
          <a:p>
            <a:pPr lvl="1"/>
            <a:r>
              <a:rPr lang="en-US" i="1" dirty="0"/>
              <a:t>Reasonable Cause </a:t>
            </a:r>
            <a:r>
              <a:rPr lang="en-US" dirty="0"/>
              <a:t>Statement</a:t>
            </a:r>
          </a:p>
          <a:p>
            <a:pPr lvl="2"/>
            <a:r>
              <a:rPr lang="en-US" dirty="0"/>
              <a:t>Why did they not know they needed to file…really</a:t>
            </a:r>
          </a:p>
          <a:p>
            <a:pPr lvl="2"/>
            <a:r>
              <a:rPr lang="en-US" dirty="0"/>
              <a:t>Circumstances beyond their control</a:t>
            </a:r>
          </a:p>
          <a:p>
            <a:pPr lvl="2"/>
            <a:r>
              <a:rPr lang="en-US" dirty="0"/>
              <a:t>Show they acted promptly, in </a:t>
            </a:r>
            <a:r>
              <a:rPr lang="en-US" i="1" dirty="0"/>
              <a:t>good faith</a:t>
            </a:r>
          </a:p>
          <a:p>
            <a:pPr lvl="1"/>
            <a:r>
              <a:rPr lang="en-US" dirty="0"/>
              <a:t>Write “Retroactive Reinstatement” on top of application</a:t>
            </a:r>
          </a:p>
          <a:p>
            <a:pPr lvl="1"/>
            <a:endParaRPr lang="en-US" sz="1800" dirty="0"/>
          </a:p>
          <a:p>
            <a:pPr lvl="1"/>
            <a:r>
              <a:rPr lang="en-US" sz="1800" dirty="0"/>
              <a:t>Revenue Procedure 2014-11</a:t>
            </a:r>
          </a:p>
          <a:p>
            <a:pPr lvl="1"/>
            <a:r>
              <a:rPr lang="en-US" sz="1800" dirty="0"/>
              <a:t>IRS Publication 3386 for Veterans Organizations</a:t>
            </a:r>
          </a:p>
          <a:p>
            <a:pPr marL="457200" lvl="1" indent="0">
              <a:buNone/>
            </a:pPr>
            <a:endParaRPr lang="en-US" dirty="0"/>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7BC8AC9D-7B07-A06D-7740-ABFB51410F05}"/>
              </a:ext>
            </a:extLst>
          </p:cNvPr>
          <p:cNvSpPr>
            <a:spLocks noGrp="1"/>
          </p:cNvSpPr>
          <p:nvPr>
            <p:ph type="sldNum" sz="quarter" idx="12"/>
          </p:nvPr>
        </p:nvSpPr>
        <p:spPr/>
        <p:txBody>
          <a:bodyPr/>
          <a:lstStyle/>
          <a:p>
            <a:fld id="{60B18D57-13A5-4968-950D-8FEF41FA4399}" type="slidenum">
              <a:rPr lang="en-US" smtClean="0"/>
              <a:t>45</a:t>
            </a:fld>
            <a:endParaRPr lang="en-US" dirty="0"/>
          </a:p>
        </p:txBody>
      </p:sp>
      <p:sp>
        <p:nvSpPr>
          <p:cNvPr id="6" name="Title 5">
            <a:extLst>
              <a:ext uri="{FF2B5EF4-FFF2-40B4-BE49-F238E27FC236}">
                <a16:creationId xmlns:a16="http://schemas.microsoft.com/office/drawing/2014/main" id="{F5C679C4-559A-00E1-2A2E-4DD33FB0F718}"/>
              </a:ext>
            </a:extLst>
          </p:cNvPr>
          <p:cNvSpPr>
            <a:spLocks noGrp="1"/>
          </p:cNvSpPr>
          <p:nvPr>
            <p:ph type="title"/>
          </p:nvPr>
        </p:nvSpPr>
        <p:spPr/>
        <p:txBody>
          <a:bodyPr/>
          <a:lstStyle/>
          <a:p>
            <a:r>
              <a:rPr lang="en-US" dirty="0"/>
              <a:t>Retroactive Reinstatement</a:t>
            </a:r>
          </a:p>
        </p:txBody>
      </p:sp>
    </p:spTree>
    <p:extLst>
      <p:ext uri="{BB962C8B-B14F-4D97-AF65-F5344CB8AC3E}">
        <p14:creationId xmlns:p14="http://schemas.microsoft.com/office/powerpoint/2010/main" val="820572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FF78718-5BD0-A4E4-F105-F7D54C958866}"/>
              </a:ext>
            </a:extLst>
          </p:cNvPr>
          <p:cNvSpPr>
            <a:spLocks noGrp="1"/>
          </p:cNvSpPr>
          <p:nvPr>
            <p:ph idx="1"/>
          </p:nvPr>
        </p:nvSpPr>
        <p:spPr/>
        <p:txBody>
          <a:bodyPr/>
          <a:lstStyle/>
          <a:p>
            <a:r>
              <a:rPr lang="en-US" dirty="0"/>
              <a:t>State and local tax exemption filing requirements</a:t>
            </a:r>
          </a:p>
          <a:p>
            <a:r>
              <a:rPr lang="en-US" dirty="0"/>
              <a:t>Notice when there is a change of officers</a:t>
            </a:r>
          </a:p>
          <a:p>
            <a:r>
              <a:rPr lang="en-US" dirty="0"/>
              <a:t>Update Group Exemptions when there is a revocation, surrender, or new Post charter.</a:t>
            </a:r>
          </a:p>
        </p:txBody>
      </p:sp>
      <p:sp>
        <p:nvSpPr>
          <p:cNvPr id="4" name="Slide Number Placeholder 3">
            <a:extLst>
              <a:ext uri="{FF2B5EF4-FFF2-40B4-BE49-F238E27FC236}">
                <a16:creationId xmlns:a16="http://schemas.microsoft.com/office/drawing/2014/main" id="{BC9E9AC5-6B2C-6CC7-264A-3B1D493A77B9}"/>
              </a:ext>
            </a:extLst>
          </p:cNvPr>
          <p:cNvSpPr>
            <a:spLocks noGrp="1"/>
          </p:cNvSpPr>
          <p:nvPr>
            <p:ph type="sldNum" sz="quarter" idx="12"/>
          </p:nvPr>
        </p:nvSpPr>
        <p:spPr/>
        <p:txBody>
          <a:bodyPr/>
          <a:lstStyle/>
          <a:p>
            <a:fld id="{60B18D57-13A5-4968-950D-8FEF41FA4399}" type="slidenum">
              <a:rPr lang="en-US" smtClean="0"/>
              <a:t>46</a:t>
            </a:fld>
            <a:endParaRPr lang="en-US" dirty="0"/>
          </a:p>
        </p:txBody>
      </p:sp>
      <p:sp>
        <p:nvSpPr>
          <p:cNvPr id="6" name="Title 5">
            <a:extLst>
              <a:ext uri="{FF2B5EF4-FFF2-40B4-BE49-F238E27FC236}">
                <a16:creationId xmlns:a16="http://schemas.microsoft.com/office/drawing/2014/main" id="{2438554E-8EA4-935F-166F-0B81592C366B}"/>
              </a:ext>
            </a:extLst>
          </p:cNvPr>
          <p:cNvSpPr>
            <a:spLocks noGrp="1"/>
          </p:cNvSpPr>
          <p:nvPr>
            <p:ph type="title"/>
          </p:nvPr>
        </p:nvSpPr>
        <p:spPr/>
        <p:txBody>
          <a:bodyPr/>
          <a:lstStyle/>
          <a:p>
            <a:r>
              <a:rPr lang="en-US" dirty="0"/>
              <a:t>Other Filings</a:t>
            </a:r>
          </a:p>
        </p:txBody>
      </p:sp>
    </p:spTree>
    <p:extLst>
      <p:ext uri="{BB962C8B-B14F-4D97-AF65-F5344CB8AC3E}">
        <p14:creationId xmlns:p14="http://schemas.microsoft.com/office/powerpoint/2010/main" val="2783113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438A1C-FA93-85A9-F58B-60CC2F94911D}"/>
              </a:ext>
            </a:extLst>
          </p:cNvPr>
          <p:cNvSpPr>
            <a:spLocks noGrp="1"/>
          </p:cNvSpPr>
          <p:nvPr>
            <p:ph idx="1"/>
          </p:nvPr>
        </p:nvSpPr>
        <p:spPr/>
        <p:txBody>
          <a:bodyPr anchor="ctr"/>
          <a:lstStyle/>
          <a:p>
            <a:pPr marL="0" indent="0" algn="ctr">
              <a:buNone/>
            </a:pPr>
            <a:r>
              <a:rPr lang="en-US" sz="4800" dirty="0"/>
              <a:t>Wrap Up/Fire Away</a:t>
            </a:r>
          </a:p>
        </p:txBody>
      </p:sp>
      <p:sp>
        <p:nvSpPr>
          <p:cNvPr id="3" name="Slide Number Placeholder 2">
            <a:extLst>
              <a:ext uri="{FF2B5EF4-FFF2-40B4-BE49-F238E27FC236}">
                <a16:creationId xmlns:a16="http://schemas.microsoft.com/office/drawing/2014/main" id="{9974A2E9-8508-D2EA-141C-65C2F4A3AAA3}"/>
              </a:ext>
            </a:extLst>
          </p:cNvPr>
          <p:cNvSpPr>
            <a:spLocks noGrp="1"/>
          </p:cNvSpPr>
          <p:nvPr>
            <p:ph type="sldNum" sz="quarter" idx="12"/>
          </p:nvPr>
        </p:nvSpPr>
        <p:spPr/>
        <p:txBody>
          <a:bodyPr/>
          <a:lstStyle/>
          <a:p>
            <a:fld id="{E2FB73DA-5FDE-45B5-BAA4-C61223CC44F6}" type="slidenum">
              <a:rPr lang="en-US" smtClean="0"/>
              <a:pPr/>
              <a:t>47</a:t>
            </a:fld>
            <a:endParaRPr lang="en-US" dirty="0"/>
          </a:p>
        </p:txBody>
      </p:sp>
      <p:sp>
        <p:nvSpPr>
          <p:cNvPr id="4" name="Title 3">
            <a:extLst>
              <a:ext uri="{FF2B5EF4-FFF2-40B4-BE49-F238E27FC236}">
                <a16:creationId xmlns:a16="http://schemas.microsoft.com/office/drawing/2014/main" id="{D017B411-3F17-068D-6D64-14B570319C6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14703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6353" y="2865299"/>
            <a:ext cx="5585280" cy="1015663"/>
          </a:xfrm>
          <a:prstGeom prst="rect">
            <a:avLst/>
          </a:prstGeom>
          <a:noFill/>
        </p:spPr>
        <p:txBody>
          <a:bodyPr wrap="square" rtlCol="0">
            <a:spAutoFit/>
          </a:bodyPr>
          <a:lstStyle/>
          <a:p>
            <a:pPr algn="r"/>
            <a:r>
              <a:rPr lang="en-US" sz="6000" b="1" dirty="0">
                <a:latin typeface="Times New Roman" panose="02020603050405020304" pitchFamily="18" charset="0"/>
                <a:cs typeface="Times New Roman" panose="02020603050405020304" pitchFamily="18" charset="0"/>
              </a:rPr>
              <a:t>Thank You</a:t>
            </a:r>
          </a:p>
        </p:txBody>
      </p:sp>
      <p:sp>
        <p:nvSpPr>
          <p:cNvPr id="3" name="TextBox 2"/>
          <p:cNvSpPr txBox="1"/>
          <p:nvPr/>
        </p:nvSpPr>
        <p:spPr>
          <a:xfrm>
            <a:off x="2895601" y="4715126"/>
            <a:ext cx="5506032" cy="1015663"/>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John Muckelbauer, General Counsel</a:t>
            </a:r>
          </a:p>
          <a:p>
            <a:pPr algn="r"/>
            <a:r>
              <a:rPr lang="en-US" sz="2000" dirty="0">
                <a:latin typeface="Times New Roman" panose="02020603050405020304" pitchFamily="18" charset="0"/>
                <a:cs typeface="Times New Roman" panose="02020603050405020304" pitchFamily="18" charset="0"/>
              </a:rPr>
              <a:t>(816) 968-1140</a:t>
            </a:r>
          </a:p>
          <a:p>
            <a:pPr algn="r"/>
            <a:r>
              <a:rPr lang="en-US" sz="2000" dirty="0">
                <a:latin typeface="Times New Roman" panose="02020603050405020304" pitchFamily="18" charset="0"/>
                <a:cs typeface="Times New Roman" panose="02020603050405020304" pitchFamily="18" charset="0"/>
                <a:hlinkClick r:id="rId2"/>
              </a:rPr>
              <a:t>jmuckelbauer@vfw.org</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189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lgn="ctr">
              <a:buNone/>
            </a:pPr>
            <a:r>
              <a:rPr lang="en-US" dirty="0"/>
              <a:t>Who is required to adhere to these duties?</a:t>
            </a:r>
          </a:p>
          <a:p>
            <a:pPr marL="0" indent="0" algn="ctr">
              <a:buNone/>
            </a:pPr>
            <a:endParaRPr lang="en-US" dirty="0"/>
          </a:p>
          <a:p>
            <a:pPr marL="0" indent="0">
              <a:buNone/>
            </a:pPr>
            <a:r>
              <a:rPr lang="en-US" dirty="0"/>
              <a:t>Anyone who has a legal responsibility to help manage the assets of the organization.</a:t>
            </a:r>
          </a:p>
        </p:txBody>
      </p:sp>
      <p:sp>
        <p:nvSpPr>
          <p:cNvPr id="3" name="Slide Number Placeholder 2"/>
          <p:cNvSpPr>
            <a:spLocks noGrp="1"/>
          </p:cNvSpPr>
          <p:nvPr>
            <p:ph type="sldNum" sz="quarter" idx="12"/>
          </p:nvPr>
        </p:nvSpPr>
        <p:spPr/>
        <p:txBody>
          <a:bodyPr/>
          <a:lstStyle/>
          <a:p>
            <a:fld id="{E2FB73DA-5FDE-45B5-BAA4-C61223CC44F6}" type="slidenum">
              <a:rPr lang="en-US" smtClean="0"/>
              <a:pPr/>
              <a:t>5</a:t>
            </a:fld>
            <a:endParaRPr lang="en-US" dirty="0"/>
          </a:p>
        </p:txBody>
      </p:sp>
      <p:sp>
        <p:nvSpPr>
          <p:cNvPr id="7" name="Title 1"/>
          <p:cNvSpPr>
            <a:spLocks noGrp="1"/>
          </p:cNvSpPr>
          <p:nvPr>
            <p:ph type="title"/>
          </p:nvPr>
        </p:nvSpPr>
        <p:spPr/>
        <p:txBody>
          <a:bodyPr>
            <a:normAutofit/>
          </a:bodyPr>
          <a:lstStyle/>
          <a:p>
            <a:r>
              <a:rPr lang="en-US" sz="3600" dirty="0"/>
              <a:t>Legal</a:t>
            </a:r>
            <a:r>
              <a:rPr lang="en-US" sz="3600" b="1" dirty="0"/>
              <a:t> Duties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2143" y="4042064"/>
            <a:ext cx="3471429" cy="2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4550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28650" y="1393236"/>
            <a:ext cx="7886700" cy="2520842"/>
          </a:xfrm>
        </p:spPr>
        <p:txBody>
          <a:bodyPr/>
          <a:lstStyle/>
          <a:p>
            <a:pPr marL="0" indent="0" algn="ctr">
              <a:buNone/>
            </a:pPr>
            <a:r>
              <a:rPr lang="en-US" dirty="0"/>
              <a:t>Why are they important?</a:t>
            </a:r>
          </a:p>
          <a:p>
            <a:pPr marL="0" indent="0" algn="ctr">
              <a:buNone/>
            </a:pPr>
            <a:endParaRPr lang="en-US" dirty="0"/>
          </a:p>
          <a:p>
            <a:pPr marL="0" indent="0" algn="ctr">
              <a:buNone/>
            </a:pPr>
            <a:r>
              <a:rPr lang="en-US" dirty="0"/>
              <a:t>Necessary to provide assurance that the organization is being </a:t>
            </a:r>
            <a:r>
              <a:rPr lang="en-US" i="1" dirty="0"/>
              <a:t>managed properly</a:t>
            </a:r>
          </a:p>
        </p:txBody>
      </p:sp>
      <p:sp>
        <p:nvSpPr>
          <p:cNvPr id="3" name="Slide Number Placeholder 2"/>
          <p:cNvSpPr>
            <a:spLocks noGrp="1"/>
          </p:cNvSpPr>
          <p:nvPr>
            <p:ph type="sldNum" sz="quarter" idx="12"/>
          </p:nvPr>
        </p:nvSpPr>
        <p:spPr/>
        <p:txBody>
          <a:bodyPr/>
          <a:lstStyle/>
          <a:p>
            <a:fld id="{E2FB73DA-5FDE-45B5-BAA4-C61223CC44F6}" type="slidenum">
              <a:rPr lang="en-US" smtClean="0"/>
              <a:pPr/>
              <a:t>6</a:t>
            </a:fld>
            <a:endParaRPr lang="en-US" dirty="0"/>
          </a:p>
        </p:txBody>
      </p:sp>
      <p:sp>
        <p:nvSpPr>
          <p:cNvPr id="7" name="Title 1"/>
          <p:cNvSpPr>
            <a:spLocks noGrp="1"/>
          </p:cNvSpPr>
          <p:nvPr>
            <p:ph type="title"/>
          </p:nvPr>
        </p:nvSpPr>
        <p:spPr/>
        <p:txBody>
          <a:bodyPr>
            <a:normAutofit/>
          </a:bodyPr>
          <a:lstStyle/>
          <a:p>
            <a:r>
              <a:rPr lang="en-US" sz="3600" dirty="0"/>
              <a:t>Legal</a:t>
            </a:r>
            <a:r>
              <a:rPr lang="en-US" sz="3600" b="1" dirty="0"/>
              <a:t> Duties </a:t>
            </a:r>
          </a:p>
        </p:txBody>
      </p:sp>
      <p:sp>
        <p:nvSpPr>
          <p:cNvPr id="2" name="TextBox 1">
            <a:extLst>
              <a:ext uri="{FF2B5EF4-FFF2-40B4-BE49-F238E27FC236}">
                <a16:creationId xmlns:a16="http://schemas.microsoft.com/office/drawing/2014/main" id="{5EB2DDAD-493E-4038-B94A-DD2094124965}"/>
              </a:ext>
            </a:extLst>
          </p:cNvPr>
          <p:cNvSpPr txBox="1"/>
          <p:nvPr/>
        </p:nvSpPr>
        <p:spPr>
          <a:xfrm>
            <a:off x="691375" y="3999116"/>
            <a:ext cx="5319131" cy="2339102"/>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(carefully, with the best interest of the organization in mind, and in keeping with the Bylaws and Charter) </a:t>
            </a:r>
          </a:p>
          <a:p>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B12EE8D0-9BA8-7CC3-8B74-21AD2269BD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618" t="1960" r="16943" b="1991"/>
          <a:stretch/>
        </p:blipFill>
        <p:spPr>
          <a:xfrm rot="615683">
            <a:off x="6352136" y="4026486"/>
            <a:ext cx="1457040" cy="2171777"/>
          </a:xfrm>
          <a:prstGeom prst="rect">
            <a:avLst/>
          </a:prstGeom>
        </p:spPr>
      </p:pic>
    </p:spTree>
    <p:extLst>
      <p:ext uri="{BB962C8B-B14F-4D97-AF65-F5344CB8AC3E}">
        <p14:creationId xmlns:p14="http://schemas.microsoft.com/office/powerpoint/2010/main" val="39722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lgn="ctr">
              <a:buNone/>
            </a:pPr>
            <a:endParaRPr lang="en-US" dirty="0"/>
          </a:p>
          <a:p>
            <a:pPr marL="0" indent="0" algn="ctr">
              <a:buNone/>
            </a:pPr>
            <a:r>
              <a:rPr lang="en-US" dirty="0"/>
              <a:t>Why else are they important?</a:t>
            </a:r>
          </a:p>
          <a:p>
            <a:pPr marL="0" indent="0" algn="ctr">
              <a:buNone/>
            </a:pPr>
            <a:endParaRPr lang="en-US" dirty="0"/>
          </a:p>
          <a:p>
            <a:pPr marL="914400"/>
            <a:r>
              <a:rPr lang="en-US" dirty="0"/>
              <a:t>Mandated by state and common law</a:t>
            </a:r>
          </a:p>
          <a:p>
            <a:pPr marL="914400"/>
            <a:r>
              <a:rPr lang="en-US" dirty="0"/>
              <a:t>Risk the assets of the organization</a:t>
            </a:r>
          </a:p>
          <a:p>
            <a:pPr marL="914400"/>
            <a:r>
              <a:rPr lang="en-US" dirty="0"/>
              <a:t>Risk personal exposure of liability</a:t>
            </a:r>
          </a:p>
          <a:p>
            <a:pPr marL="0" indent="0" algn="ctr">
              <a:buNone/>
            </a:pPr>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7</a:t>
            </a:fld>
            <a:endParaRPr lang="en-US" dirty="0"/>
          </a:p>
        </p:txBody>
      </p:sp>
      <p:sp>
        <p:nvSpPr>
          <p:cNvPr id="7" name="Title 1"/>
          <p:cNvSpPr>
            <a:spLocks noGrp="1"/>
          </p:cNvSpPr>
          <p:nvPr>
            <p:ph type="title"/>
          </p:nvPr>
        </p:nvSpPr>
        <p:spPr/>
        <p:txBody>
          <a:bodyPr>
            <a:normAutofit/>
          </a:bodyPr>
          <a:lstStyle/>
          <a:p>
            <a:r>
              <a:rPr lang="en-US" sz="3600" dirty="0"/>
              <a:t>Legal</a:t>
            </a:r>
            <a:r>
              <a:rPr lang="en-US" sz="3600" b="1" dirty="0"/>
              <a:t> Duties </a:t>
            </a:r>
          </a:p>
        </p:txBody>
      </p:sp>
    </p:spTree>
    <p:extLst>
      <p:ext uri="{BB962C8B-B14F-4D97-AF65-F5344CB8AC3E}">
        <p14:creationId xmlns:p14="http://schemas.microsoft.com/office/powerpoint/2010/main" val="426424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Legal Duties Scenario</a:t>
            </a:r>
            <a:endParaRPr lang="en-US" dirty="0"/>
          </a:p>
        </p:txBody>
      </p:sp>
      <p:sp>
        <p:nvSpPr>
          <p:cNvPr id="3" name="Content Placeholder 2"/>
          <p:cNvSpPr>
            <a:spLocks noGrp="1"/>
          </p:cNvSpPr>
          <p:nvPr>
            <p:ph idx="1"/>
          </p:nvPr>
        </p:nvSpPr>
        <p:spPr/>
        <p:txBody>
          <a:bodyPr>
            <a:noAutofit/>
          </a:bodyPr>
          <a:lstStyle/>
          <a:p>
            <a:r>
              <a:rPr lang="en-US" sz="2500" dirty="0"/>
              <a:t>Example 1</a:t>
            </a:r>
          </a:p>
          <a:p>
            <a:pPr marL="0" indent="0">
              <a:buNone/>
            </a:pPr>
            <a:r>
              <a:rPr lang="en-US" sz="2500" dirty="0"/>
              <a:t>Two years ago, the Department of </a:t>
            </a:r>
            <a:r>
              <a:rPr lang="en-US" sz="2500" dirty="0" err="1"/>
              <a:t>Nokansouria’s</a:t>
            </a:r>
            <a:r>
              <a:rPr lang="en-US" sz="2500" dirty="0"/>
              <a:t> Council of Administration, determined, based on their estimate of the Department’s income and assets, that it should start investing in cryptocurrency. One headstrong Council member asserts that he has a friend, named Sam, who runs a cryptocurrency company called FTX. This Council member says there is no need to study everything to death (“We know what we want”). The Council votes to authorize the purchase of $2,000,000 worth of stock in FTX.</a:t>
            </a:r>
          </a:p>
          <a:p>
            <a:endParaRPr lang="en-US" sz="1800" i="1" dirty="0"/>
          </a:p>
        </p:txBody>
      </p:sp>
    </p:spTree>
    <p:extLst>
      <p:ext uri="{BB962C8B-B14F-4D97-AF65-F5344CB8AC3E}">
        <p14:creationId xmlns:p14="http://schemas.microsoft.com/office/powerpoint/2010/main" val="341139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28650" y="1393236"/>
            <a:ext cx="7896372" cy="4882058"/>
          </a:xfrm>
        </p:spPr>
        <p:txBody>
          <a:bodyPr>
            <a:normAutofit fontScale="62500" lnSpcReduction="20000"/>
          </a:bodyPr>
          <a:lstStyle/>
          <a:p>
            <a:r>
              <a:rPr lang="en-US" sz="3700" dirty="0"/>
              <a:t>Example 2</a:t>
            </a:r>
          </a:p>
          <a:p>
            <a:pPr marL="0" indent="0">
              <a:lnSpc>
                <a:spcPct val="110000"/>
              </a:lnSpc>
              <a:buNone/>
            </a:pPr>
            <a:r>
              <a:rPr lang="en-US" sz="3700" dirty="0"/>
              <a:t>Two years ago, the Department of </a:t>
            </a:r>
            <a:r>
              <a:rPr lang="en-US" sz="3700" dirty="0" err="1"/>
              <a:t>Cowygonia’s</a:t>
            </a:r>
            <a:r>
              <a:rPr lang="en-US" sz="3700" dirty="0"/>
              <a:t> Council of Administration, based on a report of management (staff) projecting the income assets and investments of the association, establishes a committee of the Council, and this committee, in conjunction with staff, contracts with a qualified independent investment consultant who reviews with them the stock market and the performance of various stocks. After considering the consultant’s written recommendations, and the views of the staff, the committee recommends to the Council that the Department purchase stock of FTX. The Council discusses the committee’s recommendation and decides to purchase the stock.</a:t>
            </a:r>
          </a:p>
          <a:p>
            <a:endParaRPr lang="en-US" dirty="0"/>
          </a:p>
        </p:txBody>
      </p:sp>
    </p:spTree>
    <p:extLst>
      <p:ext uri="{BB962C8B-B14F-4D97-AF65-F5344CB8AC3E}">
        <p14:creationId xmlns:p14="http://schemas.microsoft.com/office/powerpoint/2010/main" val="37304356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10297</TotalTime>
  <Words>2917</Words>
  <Application>Microsoft Office PowerPoint</Application>
  <PresentationFormat>On-screen Show (4:3)</PresentationFormat>
  <Paragraphs>410</Paragraphs>
  <Slides>48</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Arial</vt:lpstr>
      <vt:lpstr>Bodoni MT</vt:lpstr>
      <vt:lpstr>Calibri</vt:lpstr>
      <vt:lpstr>Times New Roman</vt:lpstr>
      <vt:lpstr>Wingdings</vt:lpstr>
      <vt:lpstr>Office Theme</vt:lpstr>
      <vt:lpstr>Custom Design</vt:lpstr>
      <vt:lpstr>PowerPoint Presentation</vt:lpstr>
      <vt:lpstr>Key Legal/ Operational Issues</vt:lpstr>
      <vt:lpstr>PowerPoint Presentation</vt:lpstr>
      <vt:lpstr>Legal Duties</vt:lpstr>
      <vt:lpstr>Legal Duties </vt:lpstr>
      <vt:lpstr>Legal Duties </vt:lpstr>
      <vt:lpstr>Legal Duties </vt:lpstr>
      <vt:lpstr>Legal Duties Scenario</vt:lpstr>
      <vt:lpstr>PowerPoint Presentation</vt:lpstr>
      <vt:lpstr>Analysis</vt:lpstr>
      <vt:lpstr>Legal Duties - Practical Steps</vt:lpstr>
      <vt:lpstr>PowerPoint Presentation</vt:lpstr>
      <vt:lpstr>Fraud Scenario </vt:lpstr>
      <vt:lpstr>Actual Warning Signs </vt:lpstr>
      <vt:lpstr>Investigating Fraud</vt:lpstr>
      <vt:lpstr>Recovery of Funds</vt:lpstr>
      <vt:lpstr>Other Issues</vt:lpstr>
      <vt:lpstr>Preventative Measures</vt:lpstr>
      <vt:lpstr>PowerPoint Presentation</vt:lpstr>
      <vt:lpstr>VFW Trademarks</vt:lpstr>
      <vt:lpstr>VFW Trademarks</vt:lpstr>
      <vt:lpstr>VFW Trademarks</vt:lpstr>
      <vt:lpstr>Intellectual Property</vt:lpstr>
      <vt:lpstr>Other’s Intellectual Property</vt:lpstr>
      <vt:lpstr>Pay-Per-View Piracy</vt:lpstr>
      <vt:lpstr>Demand letter for Intellectual Property Infringement</vt:lpstr>
      <vt:lpstr>The Right Steps</vt:lpstr>
      <vt:lpstr>The Right Steps</vt:lpstr>
      <vt:lpstr>PowerPoint Presentation</vt:lpstr>
      <vt:lpstr>Lawsuits</vt:lpstr>
      <vt:lpstr>PowerPoint Presentation</vt:lpstr>
      <vt:lpstr>Insurance Scenario</vt:lpstr>
      <vt:lpstr>Insurance Checklist</vt:lpstr>
      <vt:lpstr> Are we covered? </vt:lpstr>
      <vt:lpstr> Commercial General Liability “CGL” </vt:lpstr>
      <vt:lpstr> Property Insurance </vt:lpstr>
      <vt:lpstr> Automobile </vt:lpstr>
      <vt:lpstr> Directors and Officers “D &amp; O” </vt:lpstr>
      <vt:lpstr> Errors and Omissions “E &amp; O” </vt:lpstr>
      <vt:lpstr>Workers Compensation</vt:lpstr>
      <vt:lpstr>Liquor Liability</vt:lpstr>
      <vt:lpstr>PowerPoint Presentation</vt:lpstr>
      <vt:lpstr>990 Filings</vt:lpstr>
      <vt:lpstr>Retroactive Reinstatement</vt:lpstr>
      <vt:lpstr>Retroactive Reinstatement</vt:lpstr>
      <vt:lpstr>Other Filings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John Muckelbauer</cp:lastModifiedBy>
  <cp:revision>161</cp:revision>
  <cp:lastPrinted>2024-05-30T17:14:57Z</cp:lastPrinted>
  <dcterms:created xsi:type="dcterms:W3CDTF">2018-09-13T15:53:27Z</dcterms:created>
  <dcterms:modified xsi:type="dcterms:W3CDTF">2024-05-30T20:30:04Z</dcterms:modified>
</cp:coreProperties>
</file>